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 id="2147483650" r:id="rId2"/>
  </p:sldMasterIdLst>
  <p:notesMasterIdLst>
    <p:notesMasterId r:id="rId25"/>
  </p:notesMasterIdLst>
  <p:sldIdLst>
    <p:sldId id="263" r:id="rId3"/>
    <p:sldId id="257" r:id="rId4"/>
    <p:sldId id="312" r:id="rId5"/>
    <p:sldId id="311" r:id="rId6"/>
    <p:sldId id="314" r:id="rId7"/>
    <p:sldId id="318" r:id="rId8"/>
    <p:sldId id="319" r:id="rId9"/>
    <p:sldId id="320" r:id="rId10"/>
    <p:sldId id="313" r:id="rId11"/>
    <p:sldId id="316" r:id="rId12"/>
    <p:sldId id="317" r:id="rId13"/>
    <p:sldId id="322" r:id="rId14"/>
    <p:sldId id="324" r:id="rId15"/>
    <p:sldId id="325" r:id="rId16"/>
    <p:sldId id="260" r:id="rId17"/>
    <p:sldId id="326" r:id="rId18"/>
    <p:sldId id="327" r:id="rId19"/>
    <p:sldId id="323" r:id="rId20"/>
    <p:sldId id="267" r:id="rId21"/>
    <p:sldId id="328" r:id="rId22"/>
    <p:sldId id="268" r:id="rId23"/>
    <p:sldId id="269" r:id="rId24"/>
  </p:sldIdLst>
  <p:sldSz cx="9144000" cy="6858000" type="screen4x3"/>
  <p:notesSz cx="6858000" cy="9144000"/>
  <p:defaultTextStyle>
    <a:defPPr>
      <a:defRPr lang="en-AU"/>
    </a:defPPr>
    <a:lvl1pPr algn="l" rtl="0" eaLnBrk="0" fontAlgn="base" hangingPunct="0">
      <a:spcBef>
        <a:spcPct val="0"/>
      </a:spcBef>
      <a:spcAft>
        <a:spcPct val="0"/>
      </a:spcAft>
      <a:defRPr sz="2800" b="1" kern="1200">
        <a:solidFill>
          <a:schemeClr val="bg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sz="2800" b="1" kern="1200">
        <a:solidFill>
          <a:schemeClr val="bg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2800" b="1" kern="1200">
        <a:solidFill>
          <a:schemeClr val="bg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2800" b="1" kern="1200">
        <a:solidFill>
          <a:schemeClr val="bg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2800" b="1" kern="1200">
        <a:solidFill>
          <a:schemeClr val="bg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800" b="1" kern="1200">
        <a:solidFill>
          <a:schemeClr val="bg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800" b="1" kern="1200">
        <a:solidFill>
          <a:schemeClr val="bg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800" b="1" kern="1200">
        <a:solidFill>
          <a:schemeClr val="bg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800" b="1" kern="1200">
        <a:solidFill>
          <a:schemeClr val="bg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CC6021"/>
    <a:srgbClr val="C55B20"/>
    <a:srgbClr val="58A618"/>
    <a:srgbClr val="E4D700"/>
    <a:srgbClr val="9A9B9C"/>
    <a:srgbClr val="703D29"/>
    <a:srgbClr val="D96A2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53" autoAdjust="0"/>
    <p:restoredTop sz="54839" autoAdjust="0"/>
  </p:normalViewPr>
  <p:slideViewPr>
    <p:cSldViewPr>
      <p:cViewPr varScale="1">
        <p:scale>
          <a:sx n="52" d="100"/>
          <a:sy n="52" d="100"/>
        </p:scale>
        <p:origin x="1496" y="17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90" d="100"/>
        <a:sy n="90" d="100"/>
      </p:scale>
      <p:origin x="0" y="-2406"/>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42" name="Rectangle 2"/>
          <p:cNvSpPr>
            <a:spLocks noGrp="1" noChangeArrowheads="1"/>
          </p:cNvSpPr>
          <p:nvPr>
            <p:ph type="hdr" sz="quarter"/>
          </p:nvPr>
        </p:nvSpPr>
        <p:spPr bwMode="auto">
          <a:xfrm>
            <a:off x="0" y="0"/>
            <a:ext cx="2971800" cy="457200"/>
          </a:xfrm>
          <a:prstGeom prst="rect">
            <a:avLst/>
          </a:prstGeom>
          <a:noFill/>
          <a:ln>
            <a:noFill/>
          </a:ln>
          <a:effectLst/>
          <a:extLst/>
        </p:spPr>
        <p:txBody>
          <a:bodyPr vert="horz" wrap="square" lIns="91440" tIns="45720" rIns="91440" bIns="45720" numCol="1" anchor="t" anchorCtr="0" compatLnSpc="1">
            <a:prstTxWarp prst="textNoShape">
              <a:avLst/>
            </a:prstTxWarp>
          </a:bodyPr>
          <a:lstStyle>
            <a:lvl1pPr eaLnBrk="1" hangingPunct="1">
              <a:defRPr sz="1200" b="0">
                <a:solidFill>
                  <a:schemeClr val="tx1"/>
                </a:solidFill>
                <a:latin typeface="Arial" charset="0"/>
                <a:ea typeface="+mn-ea"/>
                <a:cs typeface="+mn-cs"/>
              </a:defRPr>
            </a:lvl1pPr>
          </a:lstStyle>
          <a:p>
            <a:pPr>
              <a:defRPr/>
            </a:pPr>
            <a:endParaRPr lang="en-AU" dirty="0"/>
          </a:p>
        </p:txBody>
      </p:sp>
      <p:sp>
        <p:nvSpPr>
          <p:cNvPr id="61443" name="Rectangle 3"/>
          <p:cNvSpPr>
            <a:spLocks noGrp="1" noChangeArrowheads="1"/>
          </p:cNvSpPr>
          <p:nvPr>
            <p:ph type="dt" idx="1"/>
          </p:nvPr>
        </p:nvSpPr>
        <p:spPr bwMode="auto">
          <a:xfrm>
            <a:off x="3884613" y="0"/>
            <a:ext cx="2971800" cy="457200"/>
          </a:xfrm>
          <a:prstGeom prst="rect">
            <a:avLst/>
          </a:prstGeom>
          <a:noFill/>
          <a:ln>
            <a:noFill/>
          </a:ln>
          <a:effectLst/>
          <a:extLst/>
        </p:spPr>
        <p:txBody>
          <a:bodyPr vert="horz" wrap="square" lIns="91440" tIns="45720" rIns="91440" bIns="45720" numCol="1" anchor="t" anchorCtr="0" compatLnSpc="1">
            <a:prstTxWarp prst="textNoShape">
              <a:avLst/>
            </a:prstTxWarp>
          </a:bodyPr>
          <a:lstStyle>
            <a:lvl1pPr algn="r" eaLnBrk="1" hangingPunct="1">
              <a:defRPr sz="1200" b="0">
                <a:solidFill>
                  <a:schemeClr val="tx1"/>
                </a:solidFill>
                <a:latin typeface="Arial" charset="0"/>
                <a:ea typeface="+mn-ea"/>
                <a:cs typeface="+mn-cs"/>
              </a:defRPr>
            </a:lvl1pPr>
          </a:lstStyle>
          <a:p>
            <a:pPr>
              <a:defRPr/>
            </a:pPr>
            <a:endParaRPr lang="en-AU" dirty="0"/>
          </a:p>
        </p:txBody>
      </p:sp>
      <p:sp>
        <p:nvSpPr>
          <p:cNvPr id="410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61445" name="Rectangle 5"/>
          <p:cNvSpPr>
            <a:spLocks noGrp="1" noChangeArrowheads="1"/>
          </p:cNvSpPr>
          <p:nvPr>
            <p:ph type="body" sz="quarter" idx="3"/>
          </p:nvPr>
        </p:nvSpPr>
        <p:spPr bwMode="auto">
          <a:xfrm>
            <a:off x="685800" y="4343400"/>
            <a:ext cx="5486400" cy="4114800"/>
          </a:xfrm>
          <a:prstGeom prst="rect">
            <a:avLst/>
          </a:prstGeom>
          <a:noFill/>
          <a:ln>
            <a:noFill/>
          </a:ln>
          <a:effectLst/>
          <a:extLst/>
        </p:spPr>
        <p:txBody>
          <a:bodyPr vert="horz" wrap="square" lIns="91440" tIns="45720" rIns="91440" bIns="45720" numCol="1" anchor="t" anchorCtr="0" compatLnSpc="1">
            <a:prstTxWarp prst="textNoShape">
              <a:avLst/>
            </a:prstTxWarp>
          </a:bodyPr>
          <a:lstStyle/>
          <a:p>
            <a:pPr lvl="0"/>
            <a:r>
              <a:rPr lang="en-AU" noProof="0"/>
              <a:t>Click to edit Master text styles</a:t>
            </a:r>
          </a:p>
          <a:p>
            <a:pPr lvl="1"/>
            <a:r>
              <a:rPr lang="en-AU" noProof="0"/>
              <a:t>Second level</a:t>
            </a:r>
          </a:p>
          <a:p>
            <a:pPr lvl="2"/>
            <a:r>
              <a:rPr lang="en-AU" noProof="0"/>
              <a:t>Third level</a:t>
            </a:r>
          </a:p>
          <a:p>
            <a:pPr lvl="3"/>
            <a:r>
              <a:rPr lang="en-AU" noProof="0"/>
              <a:t>Fourth level</a:t>
            </a:r>
          </a:p>
          <a:p>
            <a:pPr lvl="4"/>
            <a:r>
              <a:rPr lang="en-AU" noProof="0"/>
              <a:t>Fifth level</a:t>
            </a:r>
          </a:p>
        </p:txBody>
      </p:sp>
      <p:sp>
        <p:nvSpPr>
          <p:cNvPr id="61446" name="Rectangle 6"/>
          <p:cNvSpPr>
            <a:spLocks noGrp="1" noChangeArrowheads="1"/>
          </p:cNvSpPr>
          <p:nvPr>
            <p:ph type="ftr" sz="quarter" idx="4"/>
          </p:nvPr>
        </p:nvSpPr>
        <p:spPr bwMode="auto">
          <a:xfrm>
            <a:off x="0" y="8685213"/>
            <a:ext cx="2971800" cy="457200"/>
          </a:xfrm>
          <a:prstGeom prst="rect">
            <a:avLst/>
          </a:prstGeom>
          <a:noFill/>
          <a:ln>
            <a:noFill/>
          </a:ln>
          <a:effectLst/>
          <a:extLst/>
        </p:spPr>
        <p:txBody>
          <a:bodyPr vert="horz" wrap="square" lIns="91440" tIns="45720" rIns="91440" bIns="45720" numCol="1" anchor="b" anchorCtr="0" compatLnSpc="1">
            <a:prstTxWarp prst="textNoShape">
              <a:avLst/>
            </a:prstTxWarp>
          </a:bodyPr>
          <a:lstStyle>
            <a:lvl1pPr eaLnBrk="1" hangingPunct="1">
              <a:defRPr sz="1200" b="0">
                <a:solidFill>
                  <a:schemeClr val="tx1"/>
                </a:solidFill>
                <a:latin typeface="Arial" charset="0"/>
                <a:ea typeface="+mn-ea"/>
                <a:cs typeface="+mn-cs"/>
              </a:defRPr>
            </a:lvl1pPr>
          </a:lstStyle>
          <a:p>
            <a:pPr>
              <a:defRPr/>
            </a:pPr>
            <a:endParaRPr lang="en-AU" dirty="0"/>
          </a:p>
        </p:txBody>
      </p:sp>
      <p:sp>
        <p:nvSpPr>
          <p:cNvPr id="61447" name="Rectangle 7"/>
          <p:cNvSpPr>
            <a:spLocks noGrp="1" noChangeArrowheads="1"/>
          </p:cNvSpPr>
          <p:nvPr>
            <p:ph type="sldNum" sz="quarter" idx="5"/>
          </p:nvPr>
        </p:nvSpPr>
        <p:spPr bwMode="auto">
          <a:xfrm>
            <a:off x="3884613" y="8685213"/>
            <a:ext cx="2971800" cy="457200"/>
          </a:xfrm>
          <a:prstGeom prst="rect">
            <a:avLst/>
          </a:prstGeom>
          <a:noFill/>
          <a:ln>
            <a:noFill/>
          </a:ln>
          <a:effectLst/>
          <a:extLst/>
        </p:spPr>
        <p:txBody>
          <a:bodyPr vert="horz" wrap="square" lIns="91440" tIns="45720" rIns="91440" bIns="45720" numCol="1" anchor="b" anchorCtr="0" compatLnSpc="1">
            <a:prstTxWarp prst="textNoShape">
              <a:avLst/>
            </a:prstTxWarp>
          </a:bodyPr>
          <a:lstStyle>
            <a:lvl1pPr algn="r" eaLnBrk="1" hangingPunct="1">
              <a:defRPr sz="1200" b="0">
                <a:solidFill>
                  <a:schemeClr val="tx1"/>
                </a:solidFill>
              </a:defRPr>
            </a:lvl1pPr>
          </a:lstStyle>
          <a:p>
            <a:pPr>
              <a:defRPr/>
            </a:pPr>
            <a:fld id="{BF8FE479-E032-4CC5-9C9C-64DD4076C05A}" type="slidenum">
              <a:rPr lang="en-AU" altLang="en-US"/>
              <a:pPr>
                <a:defRPr/>
              </a:pPr>
              <a:t>‹#›</a:t>
            </a:fld>
            <a:endParaRPr lang="en-AU" altLang="en-US" dirty="0"/>
          </a:p>
        </p:txBody>
      </p:sp>
    </p:spTree>
    <p:extLst>
      <p:ext uri="{BB962C8B-B14F-4D97-AF65-F5344CB8AC3E}">
        <p14:creationId xmlns:p14="http://schemas.microsoft.com/office/powerpoint/2010/main" val="305127785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ＭＳ Ｐゴシック" charset="0"/>
        <a:cs typeface="ＭＳ Ｐゴシック" charset="0"/>
      </a:defRPr>
    </a:lvl1pPr>
    <a:lvl2pPr marL="457200" algn="l" rtl="0" eaLnBrk="0" fontAlgn="base" hangingPunct="0">
      <a:spcBef>
        <a:spcPct val="30000"/>
      </a:spcBef>
      <a:spcAft>
        <a:spcPct val="0"/>
      </a:spcAft>
      <a:defRPr sz="1200" kern="1200">
        <a:solidFill>
          <a:schemeClr val="tx1"/>
        </a:solidFill>
        <a:latin typeface="Arial" charset="0"/>
        <a:ea typeface="ＭＳ Ｐゴシック" charset="0"/>
        <a:cs typeface="+mn-cs"/>
      </a:defRPr>
    </a:lvl2pPr>
    <a:lvl3pPr marL="914400" algn="l" rtl="0" eaLnBrk="0" fontAlgn="base" hangingPunct="0">
      <a:spcBef>
        <a:spcPct val="30000"/>
      </a:spcBef>
      <a:spcAft>
        <a:spcPct val="0"/>
      </a:spcAft>
      <a:defRPr sz="1200" kern="1200">
        <a:solidFill>
          <a:schemeClr val="tx1"/>
        </a:solidFill>
        <a:latin typeface="Arial" charset="0"/>
        <a:ea typeface="ＭＳ Ｐゴシック" charset="0"/>
        <a:cs typeface="+mn-cs"/>
      </a:defRPr>
    </a:lvl3pPr>
    <a:lvl4pPr marL="1371600" algn="l" rtl="0" eaLnBrk="0" fontAlgn="base" hangingPunct="0">
      <a:spcBef>
        <a:spcPct val="30000"/>
      </a:spcBef>
      <a:spcAft>
        <a:spcPct val="0"/>
      </a:spcAft>
      <a:defRPr sz="1200" kern="1200">
        <a:solidFill>
          <a:schemeClr val="tx1"/>
        </a:solidFill>
        <a:latin typeface="Arial" charset="0"/>
        <a:ea typeface="ＭＳ Ｐゴシック" charset="0"/>
        <a:cs typeface="+mn-cs"/>
      </a:defRPr>
    </a:lvl4pPr>
    <a:lvl5pPr marL="1828800" algn="l" rtl="0" eaLnBrk="0" fontAlgn="base" hangingPunct="0">
      <a:spcBef>
        <a:spcPct val="30000"/>
      </a:spcBef>
      <a:spcAft>
        <a:spcPct val="0"/>
      </a:spcAft>
      <a:defRPr sz="1200" kern="1200">
        <a:solidFill>
          <a:schemeClr val="tx1"/>
        </a:solidFill>
        <a:latin typeface="Arial" charset="0"/>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BF8FE479-E032-4CC5-9C9C-64DD4076C05A}" type="slidenum">
              <a:rPr lang="en-AU" altLang="en-US" smtClean="0"/>
              <a:pPr>
                <a:defRPr/>
              </a:pPr>
              <a:t>1</a:t>
            </a:fld>
            <a:endParaRPr lang="en-AU" altLang="en-US" dirty="0"/>
          </a:p>
        </p:txBody>
      </p:sp>
    </p:spTree>
    <p:extLst>
      <p:ext uri="{BB962C8B-B14F-4D97-AF65-F5344CB8AC3E}">
        <p14:creationId xmlns:p14="http://schemas.microsoft.com/office/powerpoint/2010/main" val="39417367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address our fifth objective, we have organized local social events at each RDA plenary. </a:t>
            </a:r>
          </a:p>
        </p:txBody>
      </p:sp>
      <p:sp>
        <p:nvSpPr>
          <p:cNvPr id="4" name="Slide Number Placeholder 3"/>
          <p:cNvSpPr>
            <a:spLocks noGrp="1"/>
          </p:cNvSpPr>
          <p:nvPr>
            <p:ph type="sldNum" sz="quarter" idx="10"/>
          </p:nvPr>
        </p:nvSpPr>
        <p:spPr/>
        <p:txBody>
          <a:bodyPr/>
          <a:lstStyle/>
          <a:p>
            <a:pPr>
              <a:defRPr/>
            </a:pPr>
            <a:fld id="{BF8FE479-E032-4CC5-9C9C-64DD4076C05A}" type="slidenum">
              <a:rPr lang="en-AU" altLang="en-US" smtClean="0"/>
              <a:pPr>
                <a:defRPr/>
              </a:pPr>
              <a:t>10</a:t>
            </a:fld>
            <a:endParaRPr lang="en-AU" altLang="en-US" dirty="0"/>
          </a:p>
        </p:txBody>
      </p:sp>
    </p:spTree>
    <p:extLst>
      <p:ext uri="{BB962C8B-B14F-4D97-AF65-F5344CB8AC3E}">
        <p14:creationId xmlns:p14="http://schemas.microsoft.com/office/powerpoint/2010/main" val="33292278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first social event was at a local restaurant near the plenary conference venue. We believe that the social component is just as important as the other components of the IG because you need to get to know each other as a critical first step in later being able to work with each other! We did not schedule a social event this time because this year the WDS Early Career Researchers network hosted a social event, and we were invited to attend it. We hope to work with their organization in the future and to co-host events that will bring together early career researchers from all of these different programs. </a:t>
            </a:r>
          </a:p>
        </p:txBody>
      </p:sp>
      <p:sp>
        <p:nvSpPr>
          <p:cNvPr id="4" name="Slide Number Placeholder 3"/>
          <p:cNvSpPr>
            <a:spLocks noGrp="1"/>
          </p:cNvSpPr>
          <p:nvPr>
            <p:ph type="sldNum" sz="quarter" idx="5"/>
          </p:nvPr>
        </p:nvSpPr>
        <p:spPr/>
        <p:txBody>
          <a:bodyPr/>
          <a:lstStyle/>
          <a:p>
            <a:pPr>
              <a:defRPr/>
            </a:pPr>
            <a:fld id="{BF8FE479-E032-4CC5-9C9C-64DD4076C05A}" type="slidenum">
              <a:rPr lang="en-AU" altLang="en-US" smtClean="0"/>
              <a:pPr>
                <a:defRPr/>
              </a:pPr>
              <a:t>11</a:t>
            </a:fld>
            <a:endParaRPr lang="en-AU" altLang="en-US" dirty="0"/>
          </a:p>
        </p:txBody>
      </p:sp>
    </p:spTree>
    <p:extLst>
      <p:ext uri="{BB962C8B-B14F-4D97-AF65-F5344CB8AC3E}">
        <p14:creationId xmlns:p14="http://schemas.microsoft.com/office/powerpoint/2010/main" val="42213355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Google Shape;52;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rtl="0">
              <a:lnSpc>
                <a:spcPct val="80000"/>
              </a:lnSpc>
              <a:spcBef>
                <a:spcPts val="0"/>
              </a:spcBef>
              <a:spcAft>
                <a:spcPts val="0"/>
              </a:spcAft>
              <a:buClr>
                <a:srgbClr val="58A618"/>
              </a:buClr>
              <a:buSzPts val="2000"/>
              <a:buFont typeface="Noto Sans Symbols"/>
              <a:buNone/>
            </a:pPr>
            <a:r>
              <a:rPr lang="en-US" sz="1200" dirty="0">
                <a:solidFill>
                  <a:srgbClr val="363636"/>
                </a:solidFill>
                <a:ea typeface="Arial"/>
                <a:sym typeface="Arial"/>
              </a:rPr>
              <a:t>The ECEIG will focus</a:t>
            </a:r>
            <a:r>
              <a:rPr lang="en-US" sz="1200" b="0" i="0" u="none" strike="noStrike" cap="none" dirty="0">
                <a:solidFill>
                  <a:srgbClr val="363636"/>
                </a:solidFill>
                <a:latin typeface="Arial"/>
                <a:ea typeface="Arial"/>
                <a:cs typeface="Arial"/>
                <a:sym typeface="Arial"/>
              </a:rPr>
              <a:t> on:</a:t>
            </a:r>
            <a:endParaRPr lang="en-US" sz="1800" dirty="0"/>
          </a:p>
          <a:p>
            <a:pPr marL="342900" marR="0" lvl="0" indent="-215900" algn="l" rtl="0">
              <a:lnSpc>
                <a:spcPct val="80000"/>
              </a:lnSpc>
              <a:spcBef>
                <a:spcPts val="400"/>
              </a:spcBef>
              <a:spcAft>
                <a:spcPts val="0"/>
              </a:spcAft>
              <a:buClr>
                <a:srgbClr val="58A618"/>
              </a:buClr>
              <a:buSzPts val="2000"/>
              <a:buFont typeface="Noto Sans Symbols"/>
              <a:buNone/>
            </a:pPr>
            <a:endParaRPr lang="en-US" sz="1200" b="0" i="0" u="none" strike="noStrike" cap="none" dirty="0">
              <a:solidFill>
                <a:srgbClr val="363636"/>
              </a:solidFill>
              <a:latin typeface="Arial"/>
              <a:ea typeface="Arial"/>
              <a:cs typeface="Arial"/>
              <a:sym typeface="Arial"/>
            </a:endParaRPr>
          </a:p>
          <a:p>
            <a:pPr marL="342900" marR="0" lvl="0" indent="-336550" algn="l" rtl="0">
              <a:lnSpc>
                <a:spcPct val="80000"/>
              </a:lnSpc>
              <a:spcBef>
                <a:spcPts val="400"/>
              </a:spcBef>
              <a:spcAft>
                <a:spcPts val="0"/>
              </a:spcAft>
              <a:buClr>
                <a:srgbClr val="58A618"/>
              </a:buClr>
              <a:buSzPts val="1900"/>
              <a:buFont typeface="Noto Sans Symbols"/>
              <a:buChar char="✓"/>
            </a:pPr>
            <a:r>
              <a:rPr lang="en-US" sz="1200" b="0" i="0" u="none" strike="noStrike" cap="none" dirty="0">
                <a:solidFill>
                  <a:srgbClr val="363636"/>
                </a:solidFill>
                <a:latin typeface="Arial"/>
                <a:ea typeface="Arial"/>
                <a:cs typeface="Arial"/>
                <a:sym typeface="Arial"/>
              </a:rPr>
              <a:t>How to better engage early career scientists and professionals from diverse communities with little experience in the values and solutions offered by RDA.</a:t>
            </a:r>
            <a:endParaRPr lang="en-US" sz="1800" dirty="0"/>
          </a:p>
          <a:p>
            <a:pPr marL="342900" marR="0" lvl="0" indent="-215900" algn="l" rtl="0">
              <a:lnSpc>
                <a:spcPct val="80000"/>
              </a:lnSpc>
              <a:spcBef>
                <a:spcPts val="400"/>
              </a:spcBef>
              <a:spcAft>
                <a:spcPts val="0"/>
              </a:spcAft>
              <a:buClr>
                <a:srgbClr val="58A618"/>
              </a:buClr>
              <a:buSzPts val="2000"/>
              <a:buFont typeface="Noto Sans Symbols"/>
              <a:buNone/>
            </a:pPr>
            <a:endParaRPr lang="en-US" sz="1200" b="0" i="0" u="none" strike="noStrike" cap="none" dirty="0">
              <a:solidFill>
                <a:srgbClr val="363636"/>
              </a:solidFill>
              <a:latin typeface="Arial"/>
              <a:ea typeface="Arial"/>
              <a:cs typeface="Arial"/>
              <a:sym typeface="Arial"/>
            </a:endParaRPr>
          </a:p>
          <a:p>
            <a:pPr marL="342900" marR="0" lvl="0" indent="-336550" algn="l" rtl="0">
              <a:lnSpc>
                <a:spcPct val="80000"/>
              </a:lnSpc>
              <a:spcBef>
                <a:spcPts val="400"/>
              </a:spcBef>
              <a:spcAft>
                <a:spcPts val="0"/>
              </a:spcAft>
              <a:buClr>
                <a:srgbClr val="58A618"/>
              </a:buClr>
              <a:buSzPts val="1900"/>
              <a:buFont typeface="Noto Sans Symbols"/>
              <a:buChar char="✓"/>
            </a:pPr>
            <a:r>
              <a:rPr lang="en-US" sz="1200" b="0" i="0" u="none" strike="noStrike" cap="none" dirty="0">
                <a:solidFill>
                  <a:srgbClr val="363636"/>
                </a:solidFill>
                <a:latin typeface="Arial"/>
                <a:ea typeface="Arial"/>
                <a:cs typeface="Arial"/>
                <a:sym typeface="Arial"/>
              </a:rPr>
              <a:t>How to connect the continuously evolving scientific domains and communities with existing RDA IGs/WGs. </a:t>
            </a:r>
            <a:endParaRPr lang="en-US" sz="1800" dirty="0"/>
          </a:p>
          <a:p>
            <a:pPr marL="342900" marR="0" lvl="0" indent="-215900" algn="l" rtl="0">
              <a:lnSpc>
                <a:spcPct val="80000"/>
              </a:lnSpc>
              <a:spcBef>
                <a:spcPts val="400"/>
              </a:spcBef>
              <a:spcAft>
                <a:spcPts val="0"/>
              </a:spcAft>
              <a:buClr>
                <a:srgbClr val="58A618"/>
              </a:buClr>
              <a:buSzPts val="2000"/>
              <a:buFont typeface="Noto Sans Symbols"/>
              <a:buNone/>
            </a:pPr>
            <a:endParaRPr lang="en-US" sz="1200" b="0" i="0" u="none" strike="noStrike" cap="none" dirty="0">
              <a:solidFill>
                <a:srgbClr val="363636"/>
              </a:solidFill>
              <a:latin typeface="Arial"/>
              <a:ea typeface="Arial"/>
              <a:cs typeface="Arial"/>
              <a:sym typeface="Arial"/>
            </a:endParaRPr>
          </a:p>
          <a:p>
            <a:pPr marL="342900" marR="0" lvl="0" indent="-336550" algn="l" rtl="0">
              <a:lnSpc>
                <a:spcPct val="80000"/>
              </a:lnSpc>
              <a:spcBef>
                <a:spcPts val="400"/>
              </a:spcBef>
              <a:spcAft>
                <a:spcPts val="0"/>
              </a:spcAft>
              <a:buClr>
                <a:srgbClr val="58A618"/>
              </a:buClr>
              <a:buSzPts val="1900"/>
              <a:buFont typeface="Noto Sans Symbols"/>
              <a:buChar char="✓"/>
            </a:pPr>
            <a:r>
              <a:rPr lang="en-US" sz="1200" b="0" i="0" u="none" strike="noStrike" cap="none" dirty="0">
                <a:solidFill>
                  <a:srgbClr val="363636"/>
                </a:solidFill>
                <a:latin typeface="Arial"/>
                <a:ea typeface="Arial"/>
                <a:cs typeface="Arial"/>
                <a:sym typeface="Arial"/>
              </a:rPr>
              <a:t>How to develop and document the best practices in communicating the values of RDA to each of the involved communities.</a:t>
            </a:r>
            <a:endParaRPr lang="en-US" sz="1800" dirty="0"/>
          </a:p>
          <a:p>
            <a:pPr marL="342900" marR="0" lvl="0" indent="-215900" algn="l" rtl="0">
              <a:lnSpc>
                <a:spcPct val="80000"/>
              </a:lnSpc>
              <a:spcBef>
                <a:spcPts val="400"/>
              </a:spcBef>
              <a:spcAft>
                <a:spcPts val="0"/>
              </a:spcAft>
              <a:buClr>
                <a:srgbClr val="58A618"/>
              </a:buClr>
              <a:buSzPts val="2000"/>
              <a:buFont typeface="Noto Sans Symbols"/>
              <a:buNone/>
            </a:pPr>
            <a:endParaRPr lang="en-US" sz="1200" b="0" i="0" u="none" strike="noStrike" cap="none" dirty="0">
              <a:solidFill>
                <a:srgbClr val="363636"/>
              </a:solidFill>
              <a:latin typeface="Arial"/>
              <a:ea typeface="Arial"/>
              <a:cs typeface="Arial"/>
              <a:sym typeface="Arial"/>
            </a:endParaRPr>
          </a:p>
          <a:p>
            <a:pPr marL="342900" marR="0" lvl="0" indent="-336550" algn="l" rtl="0">
              <a:lnSpc>
                <a:spcPct val="80000"/>
              </a:lnSpc>
              <a:spcBef>
                <a:spcPts val="400"/>
              </a:spcBef>
              <a:spcAft>
                <a:spcPts val="0"/>
              </a:spcAft>
              <a:buClr>
                <a:srgbClr val="58A618"/>
              </a:buClr>
              <a:buSzPts val="1900"/>
              <a:buFont typeface="Noto Sans Symbols"/>
              <a:buChar char="✓"/>
            </a:pPr>
            <a:r>
              <a:rPr lang="en-US" sz="1200" b="0" i="0" u="none" strike="noStrike" cap="none" dirty="0">
                <a:solidFill>
                  <a:srgbClr val="363636"/>
                </a:solidFill>
                <a:latin typeface="Arial"/>
                <a:ea typeface="Arial"/>
                <a:cs typeface="Arial"/>
                <a:sym typeface="Arial"/>
              </a:rPr>
              <a:t>How to support the RDA Early Career Fellowship programme, both in terms of documentation and guidance, as well as through potential membership of Fellows in this group.</a:t>
            </a:r>
            <a:endParaRPr lang="en-US" sz="1800" dirty="0"/>
          </a:p>
          <a:p>
            <a:pPr marL="0" lvl="0" indent="0" algn="l" rtl="0">
              <a:spcBef>
                <a:spcPts val="360"/>
              </a:spcBef>
              <a:spcAft>
                <a:spcPts val="0"/>
              </a:spcAft>
              <a:buNone/>
            </a:pPr>
            <a:endParaRPr dirty="0"/>
          </a:p>
        </p:txBody>
      </p:sp>
      <p:sp>
        <p:nvSpPr>
          <p:cNvPr id="53" name="Google Shape;53;p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23289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342900" marR="0" lvl="0" indent="-342900" algn="l" rtl="0">
              <a:spcBef>
                <a:spcPts val="0"/>
              </a:spcBef>
              <a:spcAft>
                <a:spcPts val="0"/>
              </a:spcAft>
              <a:buClr>
                <a:srgbClr val="58A618"/>
              </a:buClr>
              <a:buSzPts val="3200"/>
              <a:buFont typeface="Noto Sans Symbols"/>
              <a:buChar char="▪"/>
            </a:pPr>
            <a:r>
              <a:rPr lang="en-US" sz="3200" b="1" i="0" u="none" strike="noStrike" cap="none" dirty="0">
                <a:solidFill>
                  <a:srgbClr val="363636"/>
                </a:solidFill>
                <a:latin typeface="Arial"/>
                <a:ea typeface="Arial"/>
                <a:cs typeface="Arial"/>
                <a:sym typeface="Arial"/>
              </a:rPr>
              <a:t>Guidelines for mentors</a:t>
            </a:r>
            <a:endParaRPr lang="en-US" dirty="0"/>
          </a:p>
          <a:p>
            <a:pPr marL="742950" marR="0" lvl="1" indent="-285750" algn="l" rtl="0">
              <a:spcBef>
                <a:spcPts val="480"/>
              </a:spcBef>
              <a:spcAft>
                <a:spcPts val="0"/>
              </a:spcAft>
              <a:buClr>
                <a:srgbClr val="703D29"/>
              </a:buClr>
              <a:buSzPts val="2400"/>
              <a:buFont typeface="Noto Sans Symbols"/>
              <a:buChar char="▪"/>
            </a:pPr>
            <a:r>
              <a:rPr lang="en-US" sz="2400" b="0" i="0" u="none" strike="noStrike" cap="none" dirty="0">
                <a:solidFill>
                  <a:srgbClr val="363636"/>
                </a:solidFill>
                <a:latin typeface="Arial"/>
                <a:ea typeface="Arial"/>
                <a:cs typeface="Arial"/>
                <a:sym typeface="Arial"/>
              </a:rPr>
              <a:t>Attend ECEIG sessions at RDA Plenaries to provide feedback and comments to early career professionals and other participants.</a:t>
            </a:r>
            <a:endParaRPr lang="en-US" dirty="0"/>
          </a:p>
          <a:p>
            <a:pPr marL="742950" marR="0" lvl="1" indent="-285750" algn="l" rtl="0">
              <a:spcBef>
                <a:spcPts val="480"/>
              </a:spcBef>
              <a:spcAft>
                <a:spcPts val="0"/>
              </a:spcAft>
              <a:buClr>
                <a:srgbClr val="703D29"/>
              </a:buClr>
              <a:buSzPts val="2400"/>
              <a:buFont typeface="Noto Sans Symbols"/>
              <a:buChar char="▪"/>
            </a:pPr>
            <a:r>
              <a:rPr lang="en-US" sz="2400" b="0" i="0" u="none" strike="noStrike" cap="none" dirty="0">
                <a:solidFill>
                  <a:srgbClr val="363636"/>
                </a:solidFill>
                <a:latin typeface="Arial"/>
                <a:ea typeface="Arial"/>
                <a:cs typeface="Arial"/>
                <a:sym typeface="Arial"/>
              </a:rPr>
              <a:t>Join discussions through the dedicated Slack group.</a:t>
            </a:r>
            <a:endParaRPr lang="en-US" dirty="0"/>
          </a:p>
          <a:p>
            <a:pPr marL="742950" marR="0" lvl="1" indent="-285750" algn="l" rtl="0">
              <a:spcBef>
                <a:spcPts val="480"/>
              </a:spcBef>
              <a:spcAft>
                <a:spcPts val="0"/>
              </a:spcAft>
              <a:buClr>
                <a:srgbClr val="703D29"/>
              </a:buClr>
              <a:buSzPts val="2400"/>
              <a:buFont typeface="Noto Sans Symbols"/>
              <a:buChar char="▪"/>
            </a:pPr>
            <a:r>
              <a:rPr lang="en-US" sz="2400" b="0" i="0" u="none" strike="noStrike" cap="none" dirty="0">
                <a:solidFill>
                  <a:srgbClr val="363636"/>
                </a:solidFill>
                <a:latin typeface="Arial"/>
                <a:ea typeface="Arial"/>
                <a:cs typeface="Arial"/>
                <a:sym typeface="Arial"/>
              </a:rPr>
              <a:t>Respond promptly to questions from early career people on slack, that are </a:t>
            </a:r>
            <a:r>
              <a:rPr lang="en-US" sz="2400" b="0" i="0" u="none" strike="noStrike" cap="none" dirty="0" err="1">
                <a:solidFill>
                  <a:srgbClr val="363636"/>
                </a:solidFill>
                <a:latin typeface="Arial"/>
                <a:ea typeface="Arial"/>
                <a:cs typeface="Arial"/>
                <a:sym typeface="Arial"/>
              </a:rPr>
              <a:t>i</a:t>
            </a:r>
            <a:r>
              <a:rPr lang="en-US" sz="2400" b="0" i="0" u="none" strike="noStrike" cap="none" dirty="0">
                <a:solidFill>
                  <a:srgbClr val="363636"/>
                </a:solidFill>
                <a:latin typeface="Arial"/>
                <a:ea typeface="Arial"/>
                <a:cs typeface="Arial"/>
                <a:sym typeface="Arial"/>
              </a:rPr>
              <a:t>. relevant to your expertise and/or ii. relevant to RDA operations in general.</a:t>
            </a:r>
            <a:endParaRPr lang="en-US" dirty="0"/>
          </a:p>
          <a:p>
            <a:pPr marL="742950" marR="0" lvl="1" indent="-285750" algn="l" rtl="0">
              <a:spcBef>
                <a:spcPts val="480"/>
              </a:spcBef>
              <a:spcAft>
                <a:spcPts val="0"/>
              </a:spcAft>
              <a:buClr>
                <a:srgbClr val="703D29"/>
              </a:buClr>
              <a:buSzPts val="2400"/>
              <a:buFont typeface="Noto Sans Symbols"/>
              <a:buChar char="▪"/>
            </a:pPr>
            <a:r>
              <a:rPr lang="en-US" sz="2400" b="0" i="0" u="none" strike="noStrike" cap="none" dirty="0">
                <a:solidFill>
                  <a:srgbClr val="363636"/>
                </a:solidFill>
                <a:latin typeface="Arial"/>
                <a:ea typeface="Arial"/>
                <a:cs typeface="Arial"/>
                <a:sym typeface="Arial"/>
              </a:rPr>
              <a:t>Be open to having meetings (virtual or otherwise) with ECEIG members following up on discussions through Slack, if you are able.</a:t>
            </a:r>
          </a:p>
          <a:p>
            <a:pPr marL="0" lvl="0" indent="0" algn="l" rtl="0">
              <a:spcBef>
                <a:spcPts val="360"/>
              </a:spcBef>
              <a:spcAft>
                <a:spcPts val="0"/>
              </a:spcAft>
              <a:buNone/>
            </a:pPr>
            <a:endParaRPr dirty="0"/>
          </a:p>
        </p:txBody>
      </p:sp>
      <p:sp>
        <p:nvSpPr>
          <p:cNvPr id="80" name="Google Shape;80;p1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090406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342900" marR="0" lvl="0" indent="-342900" algn="l" rtl="0">
              <a:spcBef>
                <a:spcPts val="0"/>
              </a:spcBef>
              <a:spcAft>
                <a:spcPts val="0"/>
              </a:spcAft>
              <a:buClr>
                <a:srgbClr val="58A618"/>
              </a:buClr>
              <a:buSzPts val="3200"/>
              <a:buFont typeface="Noto Sans Symbols"/>
              <a:buChar char="▪"/>
            </a:pPr>
            <a:r>
              <a:rPr lang="en-US" sz="3200" b="1" i="0" u="none" strike="noStrike" cap="none" dirty="0">
                <a:solidFill>
                  <a:srgbClr val="363636"/>
                </a:solidFill>
                <a:latin typeface="Arial"/>
                <a:ea typeface="Arial"/>
                <a:cs typeface="Arial"/>
                <a:sym typeface="Arial"/>
              </a:rPr>
              <a:t>Guidelines for mentees</a:t>
            </a:r>
            <a:endParaRPr lang="en-US" dirty="0"/>
          </a:p>
          <a:p>
            <a:pPr marL="742950" marR="0" lvl="1" indent="-285750" algn="l" rtl="0">
              <a:spcBef>
                <a:spcPts val="480"/>
              </a:spcBef>
              <a:spcAft>
                <a:spcPts val="0"/>
              </a:spcAft>
              <a:buClr>
                <a:srgbClr val="703D29"/>
              </a:buClr>
              <a:buSzPts val="2400"/>
              <a:buFont typeface="Noto Sans Symbols"/>
              <a:buChar char="▪"/>
            </a:pPr>
            <a:r>
              <a:rPr lang="en-US" sz="2400" b="0" i="0" u="none" strike="noStrike" cap="none" dirty="0">
                <a:solidFill>
                  <a:srgbClr val="363636"/>
                </a:solidFill>
                <a:latin typeface="Arial"/>
                <a:ea typeface="Arial"/>
                <a:cs typeface="Arial"/>
                <a:sym typeface="Arial"/>
              </a:rPr>
              <a:t>Attend ECEIG sessions at RDA Plenaries and participate in session activities.</a:t>
            </a:r>
            <a:endParaRPr lang="en-US" dirty="0"/>
          </a:p>
          <a:p>
            <a:pPr marL="742950" marR="0" lvl="1" indent="-285750" algn="l" rtl="0">
              <a:spcBef>
                <a:spcPts val="480"/>
              </a:spcBef>
              <a:spcAft>
                <a:spcPts val="0"/>
              </a:spcAft>
              <a:buClr>
                <a:srgbClr val="703D29"/>
              </a:buClr>
              <a:buSzPts val="2400"/>
              <a:buFont typeface="Noto Sans Symbols"/>
              <a:buChar char="▪"/>
            </a:pPr>
            <a:r>
              <a:rPr lang="en-US" sz="2400" b="0" i="0" u="none" strike="noStrike" cap="none" dirty="0">
                <a:solidFill>
                  <a:srgbClr val="363636"/>
                </a:solidFill>
                <a:latin typeface="Arial"/>
                <a:ea typeface="Arial"/>
                <a:cs typeface="Arial"/>
                <a:sym typeface="Arial"/>
              </a:rPr>
              <a:t>Join discussions through the dedicated Slack group - ask questions to either the general channel or to topic-specific channels.</a:t>
            </a:r>
            <a:endParaRPr lang="en-US" dirty="0"/>
          </a:p>
          <a:p>
            <a:pPr marL="742950" marR="0" lvl="1" indent="-285750" algn="l" rtl="0">
              <a:spcBef>
                <a:spcPts val="480"/>
              </a:spcBef>
              <a:spcAft>
                <a:spcPts val="0"/>
              </a:spcAft>
              <a:buClr>
                <a:srgbClr val="703D29"/>
              </a:buClr>
              <a:buSzPts val="2400"/>
              <a:buFont typeface="Noto Sans Symbols"/>
              <a:buChar char="▪"/>
            </a:pPr>
            <a:r>
              <a:rPr lang="en-US" sz="2400" b="0" i="0" u="none" strike="noStrike" cap="none" dirty="0">
                <a:solidFill>
                  <a:srgbClr val="363636"/>
                </a:solidFill>
                <a:latin typeface="Arial"/>
                <a:ea typeface="Arial"/>
                <a:cs typeface="Arial"/>
                <a:sym typeface="Arial"/>
              </a:rPr>
              <a:t>When asking a question try to be as specific as possible so that the right person can address it.</a:t>
            </a:r>
            <a:endParaRPr lang="en-US" dirty="0"/>
          </a:p>
          <a:p>
            <a:pPr marL="742950" marR="0" lvl="1" indent="-285750" algn="l" rtl="0">
              <a:spcBef>
                <a:spcPts val="480"/>
              </a:spcBef>
              <a:spcAft>
                <a:spcPts val="0"/>
              </a:spcAft>
              <a:buClr>
                <a:srgbClr val="703D29"/>
              </a:buClr>
              <a:buSzPts val="2400"/>
              <a:buFont typeface="Noto Sans Symbols"/>
              <a:buChar char="▪"/>
            </a:pPr>
            <a:r>
              <a:rPr lang="en-US" sz="2400" b="0" i="0" u="none" strike="noStrike" cap="none" dirty="0">
                <a:solidFill>
                  <a:srgbClr val="363636"/>
                </a:solidFill>
                <a:latin typeface="Arial"/>
                <a:ea typeface="Arial"/>
                <a:cs typeface="Arial"/>
                <a:sym typeface="Arial"/>
              </a:rPr>
              <a:t>Promote your work and your interests.</a:t>
            </a:r>
            <a:endParaRPr lang="en-US" dirty="0"/>
          </a:p>
          <a:p>
            <a:pPr marL="742950" marR="0" lvl="1" indent="-285750" algn="l" rtl="0">
              <a:spcBef>
                <a:spcPts val="480"/>
              </a:spcBef>
              <a:spcAft>
                <a:spcPts val="0"/>
              </a:spcAft>
              <a:buClr>
                <a:srgbClr val="703D29"/>
              </a:buClr>
              <a:buSzPts val="2400"/>
              <a:buFont typeface="Noto Sans Symbols"/>
              <a:buChar char="▪"/>
            </a:pPr>
            <a:r>
              <a:rPr lang="en-US" sz="2400" b="0" i="0" u="none" strike="noStrike" cap="none" dirty="0">
                <a:solidFill>
                  <a:srgbClr val="363636"/>
                </a:solidFill>
                <a:latin typeface="Arial"/>
                <a:ea typeface="Arial"/>
                <a:cs typeface="Arial"/>
                <a:sym typeface="Arial"/>
              </a:rPr>
              <a:t>Be an active member of the ECEIG.</a:t>
            </a:r>
            <a:endParaRPr lang="en-US" dirty="0"/>
          </a:p>
          <a:p>
            <a:pPr marL="0" lvl="0" indent="0" algn="l" rtl="0">
              <a:spcBef>
                <a:spcPts val="360"/>
              </a:spcBef>
              <a:spcAft>
                <a:spcPts val="0"/>
              </a:spcAft>
              <a:buNone/>
            </a:pPr>
            <a:endParaRPr dirty="0"/>
          </a:p>
        </p:txBody>
      </p:sp>
      <p:sp>
        <p:nvSpPr>
          <p:cNvPr id="86" name="Google Shape;86;p1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465883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have the mentors, if there are any in the room, introduce themselves, where they are from, what research they do, and their involvement in RDA.</a:t>
            </a:r>
          </a:p>
        </p:txBody>
      </p:sp>
      <p:sp>
        <p:nvSpPr>
          <p:cNvPr id="4" name="Slide Number Placeholder 3"/>
          <p:cNvSpPr>
            <a:spLocks noGrp="1"/>
          </p:cNvSpPr>
          <p:nvPr>
            <p:ph type="sldNum" sz="quarter" idx="5"/>
          </p:nvPr>
        </p:nvSpPr>
        <p:spPr/>
        <p:txBody>
          <a:bodyPr/>
          <a:lstStyle/>
          <a:p>
            <a:pPr>
              <a:defRPr/>
            </a:pPr>
            <a:fld id="{BF8FE479-E032-4CC5-9C9C-64DD4076C05A}" type="slidenum">
              <a:rPr lang="en-AU" altLang="en-US" smtClean="0"/>
              <a:pPr>
                <a:defRPr/>
              </a:pPr>
              <a:t>18</a:t>
            </a:fld>
            <a:endParaRPr lang="en-AU" altLang="en-US" dirty="0"/>
          </a:p>
        </p:txBody>
      </p:sp>
    </p:spTree>
    <p:extLst>
      <p:ext uri="{BB962C8B-B14F-4D97-AF65-F5344CB8AC3E}">
        <p14:creationId xmlns:p14="http://schemas.microsoft.com/office/powerpoint/2010/main" val="41380118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360"/>
              </a:spcBef>
              <a:spcAft>
                <a:spcPts val="0"/>
              </a:spcAft>
              <a:buNone/>
            </a:pPr>
            <a:r>
              <a:rPr lang="en-US" dirty="0"/>
              <a:t>As I mentioned earlier, there are multiple ways that you can join in and be engaged with the ECEIG. First, by joining this group on the RDA website and signing up for the group listserv. </a:t>
            </a:r>
            <a:endParaRPr dirty="0"/>
          </a:p>
        </p:txBody>
      </p:sp>
      <p:sp>
        <p:nvSpPr>
          <p:cNvPr id="99" name="Google Shape;99;p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117976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360"/>
              </a:spcBef>
              <a:spcAft>
                <a:spcPts val="0"/>
              </a:spcAft>
              <a:buNone/>
            </a:pPr>
            <a:r>
              <a:rPr lang="en-US" dirty="0"/>
              <a:t>Also, be sure to follow us on Twitter</a:t>
            </a:r>
            <a:endParaRPr dirty="0"/>
          </a:p>
        </p:txBody>
      </p:sp>
      <p:sp>
        <p:nvSpPr>
          <p:cNvPr id="99" name="Google Shape;99;p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92418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360"/>
              </a:spcBef>
              <a:spcAft>
                <a:spcPts val="0"/>
              </a:spcAft>
              <a:buNone/>
            </a:pPr>
            <a:endParaRPr/>
          </a:p>
        </p:txBody>
      </p:sp>
      <p:sp>
        <p:nvSpPr>
          <p:cNvPr id="106" name="Google Shape;106;p1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264517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360"/>
              </a:spcBef>
              <a:spcAft>
                <a:spcPts val="0"/>
              </a:spcAft>
              <a:buNone/>
            </a:pPr>
            <a:endParaRPr/>
          </a:p>
        </p:txBody>
      </p:sp>
      <p:sp>
        <p:nvSpPr>
          <p:cNvPr id="112" name="Google Shape;112;p1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576928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
        <p:cNvGrpSpPr/>
        <p:nvPr/>
      </p:nvGrpSpPr>
      <p:grpSpPr>
        <a:xfrm>
          <a:off x="0" y="0"/>
          <a:ext cx="0" cy="0"/>
          <a:chOff x="0" y="0"/>
          <a:chExt cx="0" cy="0"/>
        </a:xfrm>
      </p:grpSpPr>
      <p:sp>
        <p:nvSpPr>
          <p:cNvPr id="34" name="Google Shape;34;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360"/>
              </a:spcBef>
              <a:spcAft>
                <a:spcPts val="0"/>
              </a:spcAft>
              <a:buNone/>
            </a:pPr>
            <a:endParaRPr/>
          </a:p>
        </p:txBody>
      </p:sp>
      <p:sp>
        <p:nvSpPr>
          <p:cNvPr id="35" name="Google Shape;35;p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395115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a:t>
            </a:r>
            <a:r>
              <a:rPr lang="en-US" baseline="0" dirty="0"/>
              <a:t> basic premise of the Early Career and Engagement Interest Group, which we refer to as the ECEIG, is that early career researchers and professionals need additional support for networking amongst themselves to learn about other people and their research. We also have used this Interest Group to develop mechanisms for early career mentoring. </a:t>
            </a:r>
            <a:endParaRPr lang="en-US" dirty="0"/>
          </a:p>
        </p:txBody>
      </p:sp>
      <p:sp>
        <p:nvSpPr>
          <p:cNvPr id="4" name="Slide Number Placeholder 3"/>
          <p:cNvSpPr>
            <a:spLocks noGrp="1"/>
          </p:cNvSpPr>
          <p:nvPr>
            <p:ph type="sldNum" sz="quarter" idx="10"/>
          </p:nvPr>
        </p:nvSpPr>
        <p:spPr/>
        <p:txBody>
          <a:bodyPr/>
          <a:lstStyle/>
          <a:p>
            <a:pPr>
              <a:defRPr/>
            </a:pPr>
            <a:fld id="{BF8FE479-E032-4CC5-9C9C-64DD4076C05A}" type="slidenum">
              <a:rPr lang="en-AU" altLang="en-US" smtClean="0"/>
              <a:pPr>
                <a:defRPr/>
              </a:pPr>
              <a:t>3</a:t>
            </a:fld>
            <a:endParaRPr lang="en-AU" altLang="en-US" dirty="0"/>
          </a:p>
        </p:txBody>
      </p:sp>
    </p:spTree>
    <p:extLst>
      <p:ext uri="{BB962C8B-B14F-4D97-AF65-F5344CB8AC3E}">
        <p14:creationId xmlns:p14="http://schemas.microsoft.com/office/powerpoint/2010/main" val="35297854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ECEIG has five primary objectives. First, we aim to focus on early career researchers and professionals because we believe they need the most support.</a:t>
            </a:r>
            <a:r>
              <a:rPr lang="en-US" baseline="0" dirty="0"/>
              <a:t> Second, we aim to develop a volunteer-based mentoring program for early career researchers and professionals who desire it. Third, we want to help early career researchers and professionals to network across domains helping them to establish an interdisciplinary network of peers. Fourth, we want to provide a space for people who have experience with RDA to pass on knowledge and lessons learned to early career researchers and professionals. And fifth, we want to create a social outlet specifically for early career researchers and professionals. Since obtaining endorsement from the RDA Technical Advisory Board, we have been focusing specifically on objectives 2, 4, and 5. </a:t>
            </a:r>
            <a:endParaRPr lang="en-US" dirty="0"/>
          </a:p>
        </p:txBody>
      </p:sp>
      <p:sp>
        <p:nvSpPr>
          <p:cNvPr id="4" name="Slide Number Placeholder 3"/>
          <p:cNvSpPr>
            <a:spLocks noGrp="1"/>
          </p:cNvSpPr>
          <p:nvPr>
            <p:ph type="sldNum" sz="quarter" idx="10"/>
          </p:nvPr>
        </p:nvSpPr>
        <p:spPr/>
        <p:txBody>
          <a:bodyPr/>
          <a:lstStyle/>
          <a:p>
            <a:pPr>
              <a:defRPr/>
            </a:pPr>
            <a:fld id="{BF8FE479-E032-4CC5-9C9C-64DD4076C05A}" type="slidenum">
              <a:rPr lang="en-AU" altLang="en-US" smtClean="0"/>
              <a:pPr>
                <a:defRPr/>
              </a:pPr>
              <a:t>4</a:t>
            </a:fld>
            <a:endParaRPr lang="en-AU" altLang="en-US" dirty="0"/>
          </a:p>
        </p:txBody>
      </p:sp>
    </p:spTree>
    <p:extLst>
      <p:ext uri="{BB962C8B-B14F-4D97-AF65-F5344CB8AC3E}">
        <p14:creationId xmlns:p14="http://schemas.microsoft.com/office/powerpoint/2010/main" val="35357850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help</a:t>
            </a:r>
            <a:r>
              <a:rPr lang="en-US" baseline="0" dirty="0"/>
              <a:t> facilitate</a:t>
            </a:r>
            <a:r>
              <a:rPr lang="en-US" dirty="0"/>
              <a:t> objective 2, involving establishing a volunteer-based mentoring program, we have run a series of “Ask Me Anything” Zoom sessions where members of this group have the opportunity to connect with more senior RDA members who are willing to answer mentees’ questions or put the mentees in touch with people who they think can answer their questions. We encourage all members of this group to join these sessions. Don’t be shy! You can literally ask anything! We see this as an opportunity to bridge the gap between early career researchers and people who have more experience and expertise in their careers and with RDA. We also see these as an opportunity to help BRIDGE THE GAP BETWEEN PLENARIES. Even if you can’t attend the plenaries, you can attend these virtual sessions to receive mentoring and support because once an RDA member, always an RDA member! </a:t>
            </a:r>
          </a:p>
          <a:p>
            <a:endParaRPr lang="en-US" dirty="0"/>
          </a:p>
        </p:txBody>
      </p:sp>
      <p:sp>
        <p:nvSpPr>
          <p:cNvPr id="4" name="Slide Number Placeholder 3"/>
          <p:cNvSpPr>
            <a:spLocks noGrp="1"/>
          </p:cNvSpPr>
          <p:nvPr>
            <p:ph type="sldNum" sz="quarter" idx="10"/>
          </p:nvPr>
        </p:nvSpPr>
        <p:spPr/>
        <p:txBody>
          <a:bodyPr/>
          <a:lstStyle/>
          <a:p>
            <a:pPr>
              <a:defRPr/>
            </a:pPr>
            <a:fld id="{BF8FE479-E032-4CC5-9C9C-64DD4076C05A}" type="slidenum">
              <a:rPr lang="en-AU" altLang="en-US" smtClean="0"/>
              <a:pPr>
                <a:defRPr/>
              </a:pPr>
              <a:t>5</a:t>
            </a:fld>
            <a:endParaRPr lang="en-AU" altLang="en-US" dirty="0"/>
          </a:p>
        </p:txBody>
      </p:sp>
    </p:spTree>
    <p:extLst>
      <p:ext uri="{BB962C8B-B14F-4D97-AF65-F5344CB8AC3E}">
        <p14:creationId xmlns:p14="http://schemas.microsoft.com/office/powerpoint/2010/main" val="7083661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 screenshot from one of our zoom sessions. The sole purpose of these videoconferences is for early career researchers to ask questions about their research, professional development, or any questions they may have about how to link their research interests to their involvement in RDA. We hold these video conferences THE THIRD WEDNESDAY OF EVERY MONTH. Each time, we have a variety of mentors on call who take time out of their busy schedules to answer your questions or put you in touch with people they know that they think can help you with your questions.  </a:t>
            </a:r>
          </a:p>
        </p:txBody>
      </p:sp>
      <p:sp>
        <p:nvSpPr>
          <p:cNvPr id="4" name="Slide Number Placeholder 3"/>
          <p:cNvSpPr>
            <a:spLocks noGrp="1"/>
          </p:cNvSpPr>
          <p:nvPr>
            <p:ph type="sldNum" sz="quarter" idx="10"/>
          </p:nvPr>
        </p:nvSpPr>
        <p:spPr/>
        <p:txBody>
          <a:bodyPr/>
          <a:lstStyle/>
          <a:p>
            <a:pPr>
              <a:defRPr/>
            </a:pPr>
            <a:fld id="{BF8FE479-E032-4CC5-9C9C-64DD4076C05A}" type="slidenum">
              <a:rPr lang="en-AU" altLang="en-US" smtClean="0"/>
              <a:pPr>
                <a:defRPr/>
              </a:pPr>
              <a:t>6</a:t>
            </a:fld>
            <a:endParaRPr lang="en-AU" altLang="en-US" dirty="0"/>
          </a:p>
        </p:txBody>
      </p:sp>
    </p:spTree>
    <p:extLst>
      <p:ext uri="{BB962C8B-B14F-4D97-AF65-F5344CB8AC3E}">
        <p14:creationId xmlns:p14="http://schemas.microsoft.com/office/powerpoint/2010/main" val="17375536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the list of current mentors. As you can see from this list, our mentors have a broad range of expertise and experience, and they are heavily involved in RDA. They also know a lot of people from a lot of different disciplines, so they can definitely guide you to the right person if they cannot answer your question directly!</a:t>
            </a:r>
          </a:p>
        </p:txBody>
      </p:sp>
      <p:sp>
        <p:nvSpPr>
          <p:cNvPr id="4" name="Slide Number Placeholder 3"/>
          <p:cNvSpPr>
            <a:spLocks noGrp="1"/>
          </p:cNvSpPr>
          <p:nvPr>
            <p:ph type="sldNum" sz="quarter" idx="5"/>
          </p:nvPr>
        </p:nvSpPr>
        <p:spPr/>
        <p:txBody>
          <a:bodyPr/>
          <a:lstStyle/>
          <a:p>
            <a:pPr>
              <a:defRPr/>
            </a:pPr>
            <a:fld id="{BF8FE479-E032-4CC5-9C9C-64DD4076C05A}" type="slidenum">
              <a:rPr lang="en-AU" altLang="en-US" smtClean="0"/>
              <a:pPr>
                <a:defRPr/>
              </a:pPr>
              <a:t>7</a:t>
            </a:fld>
            <a:endParaRPr lang="en-AU" altLang="en-US" dirty="0"/>
          </a:p>
        </p:txBody>
      </p:sp>
    </p:spTree>
    <p:extLst>
      <p:ext uri="{BB962C8B-B14F-4D97-AF65-F5344CB8AC3E}">
        <p14:creationId xmlns:p14="http://schemas.microsoft.com/office/powerpoint/2010/main" val="28514380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Again, this is free help for you! Free mentoring and support just for you! We are doing these every month and our next session is on Wednesday, November 21</a:t>
            </a:r>
            <a:r>
              <a:rPr lang="en-US" baseline="30000" dirty="0"/>
              <a:t>st</a:t>
            </a:r>
            <a:r>
              <a:rPr lang="en-US" dirty="0"/>
              <a:t> at 10AM Eastern Standard Time. If you join the ECEIG Listserv which is up on our page from the RDA website, we always send emails out to that listserv about these events, so be sure to do that to be kept up to date about our events.</a:t>
            </a:r>
          </a:p>
        </p:txBody>
      </p:sp>
      <p:sp>
        <p:nvSpPr>
          <p:cNvPr id="4" name="Slide Number Placeholder 3"/>
          <p:cNvSpPr>
            <a:spLocks noGrp="1"/>
          </p:cNvSpPr>
          <p:nvPr>
            <p:ph type="sldNum" sz="quarter" idx="5"/>
          </p:nvPr>
        </p:nvSpPr>
        <p:spPr/>
        <p:txBody>
          <a:bodyPr/>
          <a:lstStyle/>
          <a:p>
            <a:pPr>
              <a:defRPr/>
            </a:pPr>
            <a:fld id="{BF8FE479-E032-4CC5-9C9C-64DD4076C05A}" type="slidenum">
              <a:rPr lang="en-AU" altLang="en-US" smtClean="0"/>
              <a:pPr>
                <a:defRPr/>
              </a:pPr>
              <a:t>8</a:t>
            </a:fld>
            <a:endParaRPr lang="en-AU" altLang="en-US" dirty="0"/>
          </a:p>
        </p:txBody>
      </p:sp>
    </p:spTree>
    <p:extLst>
      <p:ext uri="{BB962C8B-B14F-4D97-AF65-F5344CB8AC3E}">
        <p14:creationId xmlns:p14="http://schemas.microsoft.com/office/powerpoint/2010/main" val="38159446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further </a:t>
            </a:r>
            <a:r>
              <a:rPr lang="en-US" baseline="0" dirty="0"/>
              <a:t>facilitate</a:t>
            </a:r>
            <a:r>
              <a:rPr lang="en-US" dirty="0"/>
              <a:t> objective 4, which involves </a:t>
            </a:r>
            <a:r>
              <a:rPr lang="en-US" baseline="0" dirty="0"/>
              <a:t>providing a space for people who have experience with RDA to pass on knowledge and lessons learned to early career researchers and professionals, we have set up two communication channels. These efforts are designed to address the whole “How do we stay connected between plenaries?” issue. The first communication channel we’ve created is a GitHub repository for maintaining documents with advice, lessons learned, and guidelines. We have also created the GitHub repository as a means for receiving continuous feedback in the form of issues. The second communication channel is a dedicated Slack group for live communication within the community, which specialized channels for specific issues, such as plenary events or domain-specific questions. </a:t>
            </a:r>
            <a:endParaRPr lang="en-US" dirty="0"/>
          </a:p>
        </p:txBody>
      </p:sp>
      <p:sp>
        <p:nvSpPr>
          <p:cNvPr id="4" name="Slide Number Placeholder 3"/>
          <p:cNvSpPr>
            <a:spLocks noGrp="1"/>
          </p:cNvSpPr>
          <p:nvPr>
            <p:ph type="sldNum" sz="quarter" idx="10"/>
          </p:nvPr>
        </p:nvSpPr>
        <p:spPr/>
        <p:txBody>
          <a:bodyPr/>
          <a:lstStyle/>
          <a:p>
            <a:pPr>
              <a:defRPr/>
            </a:pPr>
            <a:fld id="{BF8FE479-E032-4CC5-9C9C-64DD4076C05A}" type="slidenum">
              <a:rPr lang="en-AU" altLang="en-US" smtClean="0"/>
              <a:pPr>
                <a:defRPr/>
              </a:pPr>
              <a:t>9</a:t>
            </a:fld>
            <a:endParaRPr lang="en-AU" altLang="en-US" dirty="0"/>
          </a:p>
        </p:txBody>
      </p:sp>
    </p:spTree>
    <p:extLst>
      <p:ext uri="{BB962C8B-B14F-4D97-AF65-F5344CB8AC3E}">
        <p14:creationId xmlns:p14="http://schemas.microsoft.com/office/powerpoint/2010/main" val="397419359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3" name="Picture 9"/>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1588"/>
            <a:ext cx="9144000" cy="6858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099" name="Rectangle 3"/>
          <p:cNvSpPr>
            <a:spLocks noGrp="1" noChangeArrowheads="1"/>
          </p:cNvSpPr>
          <p:nvPr>
            <p:ph type="ctrTitle"/>
          </p:nvPr>
        </p:nvSpPr>
        <p:spPr>
          <a:xfrm>
            <a:off x="971601" y="2132856"/>
            <a:ext cx="7272808" cy="2232248"/>
          </a:xfrm>
          <a:prstGeom prst="rect">
            <a:avLst/>
          </a:prstGeom>
        </p:spPr>
        <p:txBody>
          <a:bodyPr anchor="ctr"/>
          <a:lstStyle>
            <a:lvl1pPr algn="ctr">
              <a:defRPr sz="3000" b="1" i="0">
                <a:solidFill>
                  <a:schemeClr val="bg1"/>
                </a:solidFill>
                <a:latin typeface=""/>
                <a:cs typeface="Trebuchet MS"/>
              </a:defRPr>
            </a:lvl1pPr>
          </a:lstStyle>
          <a:p>
            <a:pPr lvl="0"/>
            <a:r>
              <a:rPr lang="en-AU" noProof="0" dirty="0"/>
              <a:t>Click to edit Master title style</a:t>
            </a:r>
          </a:p>
        </p:txBody>
      </p:sp>
    </p:spTree>
    <p:extLst>
      <p:ext uri="{BB962C8B-B14F-4D97-AF65-F5344CB8AC3E}">
        <p14:creationId xmlns:p14="http://schemas.microsoft.com/office/powerpoint/2010/main" val="16885103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755576" y="1340768"/>
            <a:ext cx="8137599" cy="4785395"/>
          </a:xfrm>
          <a:prstGeom prst="rect">
            <a:avLst/>
          </a:prstGeom>
        </p:spPr>
        <p:txBody>
          <a:bodyPr/>
          <a:lstStyle>
            <a:lvl1pPr marL="342900" indent="-342900">
              <a:buClr>
                <a:srgbClr val="58A618"/>
              </a:buClr>
              <a:buFont typeface="Wingdings" charset="2"/>
              <a:buChar char="§"/>
              <a:defRPr sz="3200">
                <a:solidFill>
                  <a:schemeClr val="accent4">
                    <a:lumMod val="90000"/>
                    <a:lumOff val="10000"/>
                  </a:schemeClr>
                </a:solidFill>
                <a:latin typeface="Arial"/>
                <a:cs typeface="Arial"/>
              </a:defRPr>
            </a:lvl1pPr>
            <a:lvl2pPr marL="742950" indent="-285750">
              <a:buClr>
                <a:srgbClr val="703D29"/>
              </a:buClr>
              <a:buFont typeface="Wingdings" charset="2"/>
              <a:buChar char="§"/>
              <a:defRPr sz="2400">
                <a:solidFill>
                  <a:schemeClr val="accent4">
                    <a:lumMod val="90000"/>
                    <a:lumOff val="10000"/>
                  </a:schemeClr>
                </a:solidFill>
                <a:latin typeface="+mj-lt"/>
                <a:cs typeface="Trebuchet MS"/>
              </a:defRPr>
            </a:lvl2pPr>
            <a:lvl3pPr marL="1143000" indent="-228600">
              <a:buClr>
                <a:srgbClr val="E4D700"/>
              </a:buClr>
              <a:buFont typeface="Wingdings" charset="2"/>
              <a:buChar char="§"/>
              <a:defRPr sz="1800">
                <a:solidFill>
                  <a:schemeClr val="accent4">
                    <a:lumMod val="90000"/>
                    <a:lumOff val="10000"/>
                  </a:schemeClr>
                </a:solidFill>
                <a:latin typeface="+mj-lt"/>
                <a:cs typeface="Trebuchet MS"/>
              </a:defRPr>
            </a:lvl3pPr>
            <a:lvl4pPr marL="1600200" indent="-228600">
              <a:buClr>
                <a:schemeClr val="accent5"/>
              </a:buClr>
              <a:buFont typeface="Wingdings" charset="2"/>
              <a:buChar char="§"/>
              <a:defRPr sz="1600">
                <a:solidFill>
                  <a:schemeClr val="accent4">
                    <a:lumMod val="90000"/>
                    <a:lumOff val="10000"/>
                  </a:schemeClr>
                </a:solidFill>
                <a:latin typeface=""/>
                <a:cs typeface="Trebuchet MS"/>
              </a:defRPr>
            </a:lvl4pPr>
            <a:lvl5pPr marL="2057400" indent="-228600">
              <a:buClr>
                <a:schemeClr val="accent5"/>
              </a:buClr>
              <a:buFont typeface="Wingdings" charset="2"/>
              <a:buChar char="§"/>
              <a:defRPr sz="1600">
                <a:solidFill>
                  <a:schemeClr val="accent4">
                    <a:lumMod val="90000"/>
                    <a:lumOff val="10000"/>
                  </a:schemeClr>
                </a:solidFill>
                <a:latin typeface=""/>
                <a:cs typeface="Trebuchet MS"/>
              </a:defRPr>
            </a:lvl5pPr>
          </a:lstStyle>
          <a:p>
            <a:pPr lvl="0"/>
            <a:r>
              <a:rPr lang="en-AU" dirty="0"/>
              <a:t>Click to edit Master text styles</a:t>
            </a:r>
          </a:p>
          <a:p>
            <a:pPr lvl="1"/>
            <a:r>
              <a:rPr lang="en-AU" dirty="0"/>
              <a:t>Second level</a:t>
            </a:r>
          </a:p>
          <a:p>
            <a:pPr lvl="2"/>
            <a:r>
              <a:rPr lang="en-AU" dirty="0"/>
              <a:t>Third level</a:t>
            </a:r>
          </a:p>
        </p:txBody>
      </p:sp>
      <p:sp>
        <p:nvSpPr>
          <p:cNvPr id="4" name="Title 1"/>
          <p:cNvSpPr>
            <a:spLocks noGrp="1"/>
          </p:cNvSpPr>
          <p:nvPr>
            <p:ph type="title"/>
          </p:nvPr>
        </p:nvSpPr>
        <p:spPr>
          <a:xfrm>
            <a:off x="755576" y="0"/>
            <a:ext cx="7560840" cy="981075"/>
          </a:xfrm>
          <a:prstGeom prst="rect">
            <a:avLst/>
          </a:prstGeom>
        </p:spPr>
        <p:txBody>
          <a:bodyPr anchor="ctr"/>
          <a:lstStyle>
            <a:lvl1pPr>
              <a:defRPr sz="3600">
                <a:solidFill>
                  <a:srgbClr val="58A618"/>
                </a:solidFill>
                <a:latin typeface="+mj-lt"/>
                <a:cs typeface="Trebuchet MS"/>
              </a:defRPr>
            </a:lvl1pPr>
          </a:lstStyle>
          <a:p>
            <a:r>
              <a:rPr lang="en-US" dirty="0"/>
              <a:t>Click to edit Master title style</a:t>
            </a:r>
            <a:endParaRPr lang="en-AU" dirty="0"/>
          </a:p>
        </p:txBody>
      </p:sp>
    </p:spTree>
    <p:extLst>
      <p:ext uri="{BB962C8B-B14F-4D97-AF65-F5344CB8AC3E}">
        <p14:creationId xmlns:p14="http://schemas.microsoft.com/office/powerpoint/2010/main" val="33445930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755576" y="2132856"/>
            <a:ext cx="3888432" cy="3456384"/>
          </a:xfrm>
          <a:prstGeom prst="rect">
            <a:avLst/>
          </a:prstGeom>
        </p:spPr>
        <p:txBody>
          <a:bodyPr/>
          <a:lstStyle>
            <a:lvl1pPr marL="342900" indent="-342900">
              <a:buClr>
                <a:srgbClr val="58A618"/>
              </a:buClr>
              <a:buFont typeface="Wingdings" charset="2"/>
              <a:buChar char="§"/>
              <a:defRPr sz="1800">
                <a:solidFill>
                  <a:schemeClr val="accent4">
                    <a:lumMod val="90000"/>
                    <a:lumOff val="10000"/>
                  </a:schemeClr>
                </a:solidFill>
                <a:latin typeface=""/>
                <a:cs typeface="Trebuchet MS"/>
              </a:defRPr>
            </a:lvl1pPr>
            <a:lvl2pPr marL="742950" indent="-285750">
              <a:buClr>
                <a:srgbClr val="703D29"/>
              </a:buClr>
              <a:buFont typeface="Wingdings" charset="2"/>
              <a:buChar char="§"/>
              <a:defRPr sz="1600">
                <a:solidFill>
                  <a:schemeClr val="accent4">
                    <a:lumMod val="90000"/>
                    <a:lumOff val="10000"/>
                  </a:schemeClr>
                </a:solidFill>
                <a:latin typeface=""/>
                <a:cs typeface="Trebuchet MS"/>
              </a:defRPr>
            </a:lvl2pPr>
            <a:lvl3pPr marL="1143000" indent="-228600">
              <a:buClr>
                <a:srgbClr val="E4D700"/>
              </a:buClr>
              <a:buFont typeface="Wingdings" charset="2"/>
              <a:buChar char="§"/>
              <a:defRPr sz="1600">
                <a:solidFill>
                  <a:schemeClr val="accent4">
                    <a:lumMod val="90000"/>
                    <a:lumOff val="10000"/>
                  </a:schemeClr>
                </a:solidFill>
                <a:latin typeface=""/>
                <a:cs typeface="Trebuchet MS"/>
              </a:defRPr>
            </a:lvl3pPr>
            <a:lvl4pPr marL="1600200" indent="-228600">
              <a:buClr>
                <a:schemeClr val="accent5"/>
              </a:buClr>
              <a:buFont typeface="Wingdings" charset="2"/>
              <a:buChar char="§"/>
              <a:defRPr sz="1800">
                <a:solidFill>
                  <a:schemeClr val="tx1"/>
                </a:solidFill>
                <a:latin typeface="Trebuchet MS"/>
                <a:cs typeface="Trebuchet MS"/>
              </a:defRPr>
            </a:lvl4pPr>
            <a:lvl5pPr marL="2057400" indent="-228600">
              <a:buClr>
                <a:schemeClr val="accent5"/>
              </a:buClr>
              <a:buFont typeface="Wingdings" charset="2"/>
              <a:buChar char="§"/>
              <a:defRPr sz="1800">
                <a:solidFill>
                  <a:schemeClr val="tx1"/>
                </a:solidFill>
                <a:latin typeface="Trebuchet MS"/>
                <a:cs typeface="Trebuchet MS"/>
              </a:defRPr>
            </a:lvl5pPr>
            <a:lvl6pPr>
              <a:defRPr sz="1800"/>
            </a:lvl6pPr>
            <a:lvl7pPr>
              <a:defRPr sz="1800"/>
            </a:lvl7pPr>
            <a:lvl8pPr>
              <a:defRPr sz="1800"/>
            </a:lvl8pPr>
            <a:lvl9pPr>
              <a:defRPr sz="1800"/>
            </a:lvl9pPr>
          </a:lstStyle>
          <a:p>
            <a:pPr lvl="0"/>
            <a:r>
              <a:rPr lang="en-AU" dirty="0"/>
              <a:t>Click to edit Master text styles</a:t>
            </a:r>
          </a:p>
          <a:p>
            <a:pPr lvl="1"/>
            <a:r>
              <a:rPr lang="en-AU" dirty="0"/>
              <a:t>Second level</a:t>
            </a:r>
          </a:p>
          <a:p>
            <a:pPr lvl="2"/>
            <a:r>
              <a:rPr lang="en-AU" dirty="0"/>
              <a:t>Third level</a:t>
            </a:r>
          </a:p>
        </p:txBody>
      </p:sp>
      <p:sp>
        <p:nvSpPr>
          <p:cNvPr id="4" name="Content Placeholder 3"/>
          <p:cNvSpPr>
            <a:spLocks noGrp="1"/>
          </p:cNvSpPr>
          <p:nvPr>
            <p:ph sz="half" idx="2"/>
          </p:nvPr>
        </p:nvSpPr>
        <p:spPr>
          <a:xfrm>
            <a:off x="4716016" y="2132856"/>
            <a:ext cx="3889127" cy="3456384"/>
          </a:xfrm>
          <a:prstGeom prst="rect">
            <a:avLst/>
          </a:prstGeom>
        </p:spPr>
        <p:txBody>
          <a:bodyPr/>
          <a:lstStyle>
            <a:lvl1pPr marL="342900" indent="-342900">
              <a:buClr>
                <a:srgbClr val="58A618"/>
              </a:buClr>
              <a:buFont typeface="Wingdings" charset="2"/>
              <a:buChar char="§"/>
              <a:defRPr sz="1800">
                <a:latin typeface=""/>
                <a:cs typeface="Trebuchet MS"/>
              </a:defRPr>
            </a:lvl1pPr>
            <a:lvl2pPr marL="742950" indent="-285750">
              <a:buClr>
                <a:srgbClr val="703D29"/>
              </a:buClr>
              <a:buFont typeface="Wingdings" charset="2"/>
              <a:buChar char="§"/>
              <a:defRPr sz="1600">
                <a:latin typeface=""/>
                <a:cs typeface="Trebuchet MS"/>
              </a:defRPr>
            </a:lvl2pPr>
            <a:lvl3pPr marL="1143000" indent="-228600">
              <a:buClr>
                <a:srgbClr val="E4D700"/>
              </a:buClr>
              <a:buFont typeface="Wingdings" charset="2"/>
              <a:buChar char="§"/>
              <a:defRPr sz="1600">
                <a:latin typeface=""/>
                <a:cs typeface="Trebuchet MS"/>
              </a:defRPr>
            </a:lvl3pPr>
            <a:lvl4pPr marL="1600200" indent="-228600">
              <a:buClr>
                <a:schemeClr val="accent5"/>
              </a:buClr>
              <a:buFont typeface="Wingdings" charset="2"/>
              <a:buChar char="§"/>
              <a:defRPr sz="1800">
                <a:latin typeface="Trebuchet MS"/>
                <a:cs typeface="Trebuchet MS"/>
              </a:defRPr>
            </a:lvl4pPr>
            <a:lvl5pPr marL="2057400" indent="-228600">
              <a:buClr>
                <a:schemeClr val="accent5"/>
              </a:buClr>
              <a:buFont typeface="Wingdings" charset="2"/>
              <a:buChar char="§"/>
              <a:defRPr sz="1800">
                <a:latin typeface="Trebuchet MS"/>
                <a:cs typeface="Trebuchet MS"/>
              </a:defRPr>
            </a:lvl5pPr>
            <a:lvl6pPr>
              <a:defRPr sz="1800"/>
            </a:lvl6pPr>
            <a:lvl7pPr>
              <a:defRPr sz="1800"/>
            </a:lvl7pPr>
            <a:lvl8pPr>
              <a:defRPr sz="1800"/>
            </a:lvl8pPr>
            <a:lvl9pPr>
              <a:defRPr sz="1800"/>
            </a:lvl9pPr>
          </a:lstStyle>
          <a:p>
            <a:pPr lvl="0"/>
            <a:r>
              <a:rPr lang="en-AU" dirty="0"/>
              <a:t>Click to edit Master text styles</a:t>
            </a:r>
          </a:p>
          <a:p>
            <a:pPr lvl="1"/>
            <a:r>
              <a:rPr lang="en-AU" dirty="0"/>
              <a:t>Second level</a:t>
            </a:r>
          </a:p>
          <a:p>
            <a:pPr lvl="2"/>
            <a:r>
              <a:rPr lang="en-AU" dirty="0"/>
              <a:t>Third level</a:t>
            </a:r>
          </a:p>
        </p:txBody>
      </p:sp>
      <p:sp>
        <p:nvSpPr>
          <p:cNvPr id="5" name="Text Placeholder 2"/>
          <p:cNvSpPr>
            <a:spLocks noGrp="1"/>
          </p:cNvSpPr>
          <p:nvPr>
            <p:ph type="body" idx="10"/>
          </p:nvPr>
        </p:nvSpPr>
        <p:spPr>
          <a:xfrm>
            <a:off x="755576" y="1349078"/>
            <a:ext cx="3888432" cy="639762"/>
          </a:xfrm>
          <a:prstGeom prst="rect">
            <a:avLst/>
          </a:prstGeom>
        </p:spPr>
        <p:txBody>
          <a:bodyPr/>
          <a:lstStyle>
            <a:lvl1pPr marL="0" indent="0">
              <a:buNone/>
              <a:defRPr sz="1800" b="1">
                <a:solidFill>
                  <a:schemeClr val="accent4">
                    <a:lumMod val="90000"/>
                    <a:lumOff val="10000"/>
                  </a:schemeClr>
                </a:solidFill>
                <a:latin typeface=""/>
                <a:cs typeface="Trebuchet M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Text Placeholder 4"/>
          <p:cNvSpPr>
            <a:spLocks noGrp="1"/>
          </p:cNvSpPr>
          <p:nvPr>
            <p:ph type="body" sz="quarter" idx="3"/>
          </p:nvPr>
        </p:nvSpPr>
        <p:spPr>
          <a:xfrm>
            <a:off x="4716017" y="1349078"/>
            <a:ext cx="3888432" cy="639762"/>
          </a:xfrm>
          <a:prstGeom prst="rect">
            <a:avLst/>
          </a:prstGeom>
        </p:spPr>
        <p:txBody>
          <a:bodyPr/>
          <a:lstStyle>
            <a:lvl1pPr marL="0" indent="0">
              <a:buNone/>
              <a:defRPr sz="1800" b="1">
                <a:solidFill>
                  <a:schemeClr val="accent4">
                    <a:lumMod val="90000"/>
                    <a:lumOff val="10000"/>
                  </a:schemeClr>
                </a:solidFill>
                <a:latin typeface="Arial"/>
                <a:cs typeface="Trebuchet M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7" name="Title 1"/>
          <p:cNvSpPr>
            <a:spLocks noGrp="1"/>
          </p:cNvSpPr>
          <p:nvPr>
            <p:ph type="title"/>
          </p:nvPr>
        </p:nvSpPr>
        <p:spPr>
          <a:xfrm>
            <a:off x="755576" y="0"/>
            <a:ext cx="7560840" cy="981075"/>
          </a:xfrm>
          <a:prstGeom prst="rect">
            <a:avLst/>
          </a:prstGeom>
        </p:spPr>
        <p:txBody>
          <a:bodyPr anchor="ctr"/>
          <a:lstStyle>
            <a:lvl1pPr>
              <a:defRPr sz="1800">
                <a:solidFill>
                  <a:srgbClr val="58A618"/>
                </a:solidFill>
                <a:latin typeface=""/>
                <a:cs typeface="Trebuchet MS"/>
              </a:defRPr>
            </a:lvl1pPr>
          </a:lstStyle>
          <a:p>
            <a:r>
              <a:rPr lang="en-US" dirty="0"/>
              <a:t>Click to edit Master title style</a:t>
            </a:r>
            <a:endParaRPr lang="en-AU" dirty="0"/>
          </a:p>
        </p:txBody>
      </p:sp>
    </p:spTree>
    <p:extLst>
      <p:ext uri="{BB962C8B-B14F-4D97-AF65-F5344CB8AC3E}">
        <p14:creationId xmlns:p14="http://schemas.microsoft.com/office/powerpoint/2010/main" val="22366152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1143000" y="1122363"/>
            <a:ext cx="6858000" cy="2387600"/>
          </a:xfrm>
        </p:spPr>
        <p:txBody>
          <a:bodyPr anchor="b"/>
          <a:lstStyle>
            <a:lvl1pPr algn="ctr">
              <a:defRPr sz="4500"/>
            </a:lvl1pPr>
          </a:lstStyle>
          <a:p>
            <a:r>
              <a:rPr lang="fr-FR"/>
              <a:t>Modifiez le style du titre</a:t>
            </a:r>
            <a:endParaRPr lang="en-US"/>
          </a:p>
        </p:txBody>
      </p:sp>
      <p:sp>
        <p:nvSpPr>
          <p:cNvPr id="3" name="Sous-titr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fr-FR"/>
              <a:t>Modifier le style des sous-titres du masque</a:t>
            </a:r>
            <a:endParaRPr lang="en-US"/>
          </a:p>
        </p:txBody>
      </p:sp>
      <p:sp>
        <p:nvSpPr>
          <p:cNvPr id="4" name="Espace réservé de la date 3"/>
          <p:cNvSpPr>
            <a:spLocks noGrp="1"/>
          </p:cNvSpPr>
          <p:nvPr>
            <p:ph type="dt" sz="half" idx="10"/>
          </p:nvPr>
        </p:nvSpPr>
        <p:spPr/>
        <p:txBody>
          <a:bodyPr/>
          <a:lstStyle/>
          <a:p>
            <a:fld id="{4AE7D941-2385-491D-A320-EC866AA54C31}" type="datetimeFigureOut">
              <a:rPr lang="en-US" smtClean="0"/>
              <a:t>11/7/18</a:t>
            </a:fld>
            <a:endParaRPr lang="en-US"/>
          </a:p>
        </p:txBody>
      </p:sp>
      <p:sp>
        <p:nvSpPr>
          <p:cNvPr id="5" name="Espace réservé du pied de page 4"/>
          <p:cNvSpPr>
            <a:spLocks noGrp="1"/>
          </p:cNvSpPr>
          <p:nvPr>
            <p:ph type="ftr" sz="quarter" idx="11"/>
          </p:nvPr>
        </p:nvSpPr>
        <p:spPr/>
        <p:txBody>
          <a:bodyPr/>
          <a:lstStyle/>
          <a:p>
            <a:endParaRPr lang="en-US"/>
          </a:p>
        </p:txBody>
      </p:sp>
      <p:sp>
        <p:nvSpPr>
          <p:cNvPr id="6" name="Espace réservé du numéro de diapositive 5"/>
          <p:cNvSpPr>
            <a:spLocks noGrp="1"/>
          </p:cNvSpPr>
          <p:nvPr>
            <p:ph type="sldNum" sz="quarter" idx="12"/>
          </p:nvPr>
        </p:nvSpPr>
        <p:spPr/>
        <p:txBody>
          <a:bodyPr/>
          <a:lstStyle/>
          <a:p>
            <a:fld id="{54DD3AB8-7800-451F-BB5D-0F5C1093AAB6}" type="slidenum">
              <a:rPr lang="en-US" smtClean="0"/>
              <a:t>‹#›</a:t>
            </a:fld>
            <a:endParaRPr lang="en-US"/>
          </a:p>
        </p:txBody>
      </p:sp>
    </p:spTree>
    <p:extLst>
      <p:ext uri="{BB962C8B-B14F-4D97-AF65-F5344CB8AC3E}">
        <p14:creationId xmlns:p14="http://schemas.microsoft.com/office/powerpoint/2010/main" val="8134553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5" name="Title 4"/>
          <p:cNvSpPr>
            <a:spLocks noGrp="1"/>
          </p:cNvSpPr>
          <p:nvPr>
            <p:ph type="title"/>
          </p:nvPr>
        </p:nvSpPr>
        <p:spPr>
          <a:xfrm>
            <a:off x="457200" y="2132856"/>
            <a:ext cx="8229600" cy="2232248"/>
          </a:xfrm>
          <a:prstGeom prst="rect">
            <a:avLst/>
          </a:prstGeom>
        </p:spPr>
        <p:txBody>
          <a:bodyPr vert="horz" anchor="ctr" anchorCtr="0"/>
          <a:lstStyle/>
          <a:p>
            <a:r>
              <a:rPr lang="en-AU" dirty="0"/>
              <a:t>Click to edit Master title style</a:t>
            </a:r>
            <a:endParaRPr lang="en-US" dirty="0"/>
          </a:p>
        </p:txBody>
      </p:sp>
    </p:spTree>
    <p:extLst>
      <p:ext uri="{BB962C8B-B14F-4D97-AF65-F5344CB8AC3E}">
        <p14:creationId xmlns:p14="http://schemas.microsoft.com/office/powerpoint/2010/main" val="350155284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jpe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theme" Target="../theme/theme2.xml"/><Relationship Id="rId1" Type="http://schemas.openxmlformats.org/officeDocument/2006/relationships/slideLayout" Target="../slideLayouts/slideLayout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1"/>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30" name="Rectangle 11"/>
          <p:cNvSpPr>
            <a:spLocks noChangeArrowheads="1"/>
          </p:cNvSpPr>
          <p:nvPr/>
        </p:nvSpPr>
        <p:spPr bwMode="auto">
          <a:xfrm>
            <a:off x="8316913" y="333375"/>
            <a:ext cx="584200" cy="196850"/>
          </a:xfrm>
          <a:prstGeom prst="rect">
            <a:avLst/>
          </a:prstGeom>
          <a:noFill/>
          <a:ln>
            <a:noFill/>
          </a:ln>
          <a:effectLst/>
          <a:extLst/>
        </p:spPr>
        <p:txBody>
          <a:bodyPr anchor="ctr"/>
          <a:lstStyle>
            <a:lvl1pPr eaLnBrk="0" hangingPunct="0">
              <a:defRPr sz="2800" b="1">
                <a:solidFill>
                  <a:schemeClr val="bg1"/>
                </a:solidFill>
                <a:latin typeface="Arial" panose="020B0604020202020204" pitchFamily="34" charset="0"/>
                <a:ea typeface="ＭＳ Ｐゴシック" panose="020B0600070205080204" pitchFamily="34" charset="-128"/>
              </a:defRPr>
            </a:lvl1pPr>
            <a:lvl2pPr marL="742950" indent="-285750" eaLnBrk="0" hangingPunct="0">
              <a:defRPr sz="2800" b="1">
                <a:solidFill>
                  <a:schemeClr val="bg1"/>
                </a:solidFill>
                <a:latin typeface="Arial" panose="020B0604020202020204" pitchFamily="34" charset="0"/>
                <a:ea typeface="ＭＳ Ｐゴシック" panose="020B0600070205080204" pitchFamily="34" charset="-128"/>
              </a:defRPr>
            </a:lvl2pPr>
            <a:lvl3pPr marL="1143000" indent="-228600" eaLnBrk="0" hangingPunct="0">
              <a:defRPr sz="2800" b="1">
                <a:solidFill>
                  <a:schemeClr val="bg1"/>
                </a:solidFill>
                <a:latin typeface="Arial" panose="020B0604020202020204" pitchFamily="34" charset="0"/>
                <a:ea typeface="ＭＳ Ｐゴシック" panose="020B0600070205080204" pitchFamily="34" charset="-128"/>
              </a:defRPr>
            </a:lvl3pPr>
            <a:lvl4pPr marL="1600200" indent="-228600" eaLnBrk="0" hangingPunct="0">
              <a:defRPr sz="2800" b="1">
                <a:solidFill>
                  <a:schemeClr val="bg1"/>
                </a:solidFill>
                <a:latin typeface="Arial" panose="020B0604020202020204" pitchFamily="34" charset="0"/>
                <a:ea typeface="ＭＳ Ｐゴシック" panose="020B0600070205080204" pitchFamily="34" charset="-128"/>
              </a:defRPr>
            </a:lvl4pPr>
            <a:lvl5pPr marL="2057400" indent="-228600" eaLnBrk="0" hangingPunct="0">
              <a:defRPr sz="2800"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800"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800"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800"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800" b="1">
                <a:solidFill>
                  <a:schemeClr val="bg1"/>
                </a:solidFill>
                <a:latin typeface="Arial" panose="020B0604020202020204" pitchFamily="34" charset="0"/>
                <a:ea typeface="ＭＳ Ｐゴシック" panose="020B0600070205080204" pitchFamily="34" charset="-128"/>
              </a:defRPr>
            </a:lvl9pPr>
          </a:lstStyle>
          <a:p>
            <a:pPr algn="r" eaLnBrk="1" hangingPunct="1">
              <a:defRPr/>
            </a:pPr>
            <a:fld id="{3FE4CF42-54DE-4F5A-ACD7-65F2EF531727}" type="slidenum">
              <a:rPr lang="en-AU" altLang="en-US" sz="1000" b="0" smtClean="0">
                <a:solidFill>
                  <a:srgbClr val="58A618"/>
                </a:solidFill>
              </a:rPr>
              <a:pPr algn="r" eaLnBrk="1" hangingPunct="1">
                <a:defRPr/>
              </a:pPr>
              <a:t>‹#›</a:t>
            </a:fld>
            <a:endParaRPr lang="en-AU" altLang="en-US" sz="1000" b="0" dirty="0">
              <a:solidFill>
                <a:srgbClr val="58A618"/>
              </a:solidFill>
            </a:endParaRPr>
          </a:p>
        </p:txBody>
      </p:sp>
    </p:spTree>
  </p:cSld>
  <p:clrMap bg1="lt1" tx1="dk1" bg2="lt2" tx2="dk2" accent1="accent1" accent2="accent2" accent3="accent3" accent4="accent4" accent5="accent5" accent6="accent6" hlink="hlink" folHlink="folHlink"/>
  <p:sldLayoutIdLst>
    <p:sldLayoutId id="2147484063" r:id="rId1"/>
    <p:sldLayoutId id="2147484060" r:id="rId2"/>
    <p:sldLayoutId id="2147484061" r:id="rId3"/>
    <p:sldLayoutId id="2147484064" r:id="rId4"/>
  </p:sldLayoutIdLst>
  <p:hf hdr="0" ftr="0"/>
  <p:txStyles>
    <p:titleStyle>
      <a:lvl1pPr algn="l" rtl="0" eaLnBrk="0" fontAlgn="base" hangingPunct="0">
        <a:spcBef>
          <a:spcPct val="0"/>
        </a:spcBef>
        <a:spcAft>
          <a:spcPct val="0"/>
        </a:spcAft>
        <a:defRPr sz="2800" b="1">
          <a:solidFill>
            <a:schemeClr val="bg1"/>
          </a:solidFill>
          <a:latin typeface="+mj-lt"/>
          <a:ea typeface="ＭＳ Ｐゴシック" charset="0"/>
          <a:cs typeface="ＭＳ Ｐゴシック" charset="0"/>
        </a:defRPr>
      </a:lvl1pPr>
      <a:lvl2pPr algn="l" rtl="0" eaLnBrk="0" fontAlgn="base" hangingPunct="0">
        <a:spcBef>
          <a:spcPct val="0"/>
        </a:spcBef>
        <a:spcAft>
          <a:spcPct val="0"/>
        </a:spcAft>
        <a:defRPr sz="2800" b="1">
          <a:solidFill>
            <a:schemeClr val="bg1"/>
          </a:solidFill>
          <a:latin typeface="Arial" charset="0"/>
          <a:ea typeface="ＭＳ Ｐゴシック" charset="0"/>
          <a:cs typeface="ＭＳ Ｐゴシック" charset="0"/>
        </a:defRPr>
      </a:lvl2pPr>
      <a:lvl3pPr algn="l" rtl="0" eaLnBrk="0" fontAlgn="base" hangingPunct="0">
        <a:spcBef>
          <a:spcPct val="0"/>
        </a:spcBef>
        <a:spcAft>
          <a:spcPct val="0"/>
        </a:spcAft>
        <a:defRPr sz="2800" b="1">
          <a:solidFill>
            <a:schemeClr val="bg1"/>
          </a:solidFill>
          <a:latin typeface="Arial" charset="0"/>
          <a:ea typeface="ＭＳ Ｐゴシック" charset="0"/>
          <a:cs typeface="ＭＳ Ｐゴシック" charset="0"/>
        </a:defRPr>
      </a:lvl3pPr>
      <a:lvl4pPr algn="l" rtl="0" eaLnBrk="0" fontAlgn="base" hangingPunct="0">
        <a:spcBef>
          <a:spcPct val="0"/>
        </a:spcBef>
        <a:spcAft>
          <a:spcPct val="0"/>
        </a:spcAft>
        <a:defRPr sz="2800" b="1">
          <a:solidFill>
            <a:schemeClr val="bg1"/>
          </a:solidFill>
          <a:latin typeface="Arial" charset="0"/>
          <a:ea typeface="ＭＳ Ｐゴシック" charset="0"/>
          <a:cs typeface="ＭＳ Ｐゴシック" charset="0"/>
        </a:defRPr>
      </a:lvl4pPr>
      <a:lvl5pPr algn="l" rtl="0" eaLnBrk="0" fontAlgn="base" hangingPunct="0">
        <a:spcBef>
          <a:spcPct val="0"/>
        </a:spcBef>
        <a:spcAft>
          <a:spcPct val="0"/>
        </a:spcAft>
        <a:defRPr sz="2800" b="1">
          <a:solidFill>
            <a:schemeClr val="bg1"/>
          </a:solidFill>
          <a:latin typeface="Arial" charset="0"/>
          <a:ea typeface="ＭＳ Ｐゴシック" charset="0"/>
          <a:cs typeface="ＭＳ Ｐゴシック" charset="0"/>
        </a:defRPr>
      </a:lvl5pPr>
      <a:lvl6pPr marL="457200" algn="l" rtl="0" fontAlgn="base">
        <a:spcBef>
          <a:spcPct val="0"/>
        </a:spcBef>
        <a:spcAft>
          <a:spcPct val="0"/>
        </a:spcAft>
        <a:defRPr sz="2800" b="1">
          <a:solidFill>
            <a:schemeClr val="bg1"/>
          </a:solidFill>
          <a:latin typeface="Arial" charset="0"/>
        </a:defRPr>
      </a:lvl6pPr>
      <a:lvl7pPr marL="914400" algn="l" rtl="0" fontAlgn="base">
        <a:spcBef>
          <a:spcPct val="0"/>
        </a:spcBef>
        <a:spcAft>
          <a:spcPct val="0"/>
        </a:spcAft>
        <a:defRPr sz="2800" b="1">
          <a:solidFill>
            <a:schemeClr val="bg1"/>
          </a:solidFill>
          <a:latin typeface="Arial" charset="0"/>
        </a:defRPr>
      </a:lvl7pPr>
      <a:lvl8pPr marL="1371600" algn="l" rtl="0" fontAlgn="base">
        <a:spcBef>
          <a:spcPct val="0"/>
        </a:spcBef>
        <a:spcAft>
          <a:spcPct val="0"/>
        </a:spcAft>
        <a:defRPr sz="2800" b="1">
          <a:solidFill>
            <a:schemeClr val="bg1"/>
          </a:solidFill>
          <a:latin typeface="Arial" charset="0"/>
        </a:defRPr>
      </a:lvl8pPr>
      <a:lvl9pPr marL="1828800" algn="l" rtl="0" fontAlgn="base">
        <a:spcBef>
          <a:spcPct val="0"/>
        </a:spcBef>
        <a:spcAft>
          <a:spcPct val="0"/>
        </a:spcAft>
        <a:defRPr sz="2800" b="1">
          <a:solidFill>
            <a:schemeClr val="bg1"/>
          </a:solidFill>
          <a:latin typeface="Arial" charset="0"/>
        </a:defRPr>
      </a:lvl9pPr>
    </p:titleStyle>
    <p:bodyStyle>
      <a:lvl1pPr marL="342900" indent="-342900" algn="l" rtl="0" eaLnBrk="0" fontAlgn="base" hangingPunct="0">
        <a:spcBef>
          <a:spcPct val="20000"/>
        </a:spcBef>
        <a:spcAft>
          <a:spcPct val="0"/>
        </a:spcAft>
        <a:buClr>
          <a:schemeClr val="hlink"/>
        </a:buClr>
        <a:buFont typeface="Wingdings" panose="05000000000000000000" pitchFamily="2" charset="2"/>
        <a:buChar char="§"/>
        <a:defRPr sz="2800">
          <a:solidFill>
            <a:schemeClr val="tx1"/>
          </a:solidFill>
          <a:latin typeface="+mn-lt"/>
          <a:ea typeface="ＭＳ Ｐゴシック" charset="0"/>
          <a:cs typeface="ＭＳ Ｐゴシック" charset="0"/>
        </a:defRPr>
      </a:lvl1pPr>
      <a:lvl2pPr marL="742950" indent="-285750" algn="l" rtl="0" eaLnBrk="0" fontAlgn="base" hangingPunct="0">
        <a:spcBef>
          <a:spcPct val="20000"/>
        </a:spcBef>
        <a:spcAft>
          <a:spcPct val="0"/>
        </a:spcAft>
        <a:buClr>
          <a:schemeClr val="hlink"/>
        </a:buClr>
        <a:buFont typeface="Wingdings" panose="05000000000000000000" pitchFamily="2" charset="2"/>
        <a:buChar char="§"/>
        <a:defRPr sz="2400">
          <a:solidFill>
            <a:schemeClr val="tx1"/>
          </a:solidFill>
          <a:latin typeface="+mn-lt"/>
          <a:ea typeface="ＭＳ Ｐゴシック" charset="0"/>
        </a:defRPr>
      </a:lvl2pPr>
      <a:lvl3pPr marL="1143000" indent="-228600" algn="l" rtl="0" eaLnBrk="0" fontAlgn="base" hangingPunct="0">
        <a:spcBef>
          <a:spcPct val="20000"/>
        </a:spcBef>
        <a:spcAft>
          <a:spcPct val="0"/>
        </a:spcAft>
        <a:buClr>
          <a:schemeClr val="hlink"/>
        </a:buClr>
        <a:buFont typeface="Wingdings" panose="05000000000000000000" pitchFamily="2" charset="2"/>
        <a:buChar char="§"/>
        <a:defRPr sz="2400">
          <a:solidFill>
            <a:schemeClr val="tx1"/>
          </a:solidFill>
          <a:latin typeface="+mn-lt"/>
          <a:ea typeface="ＭＳ Ｐゴシック" charset="0"/>
        </a:defRPr>
      </a:lvl3pPr>
      <a:lvl4pPr marL="1600200" indent="-228600" algn="l" rtl="0" eaLnBrk="0" fontAlgn="base" hangingPunct="0">
        <a:spcBef>
          <a:spcPct val="20000"/>
        </a:spcBef>
        <a:spcAft>
          <a:spcPct val="0"/>
        </a:spcAft>
        <a:buClr>
          <a:schemeClr val="hlink"/>
        </a:buClr>
        <a:buFont typeface="Wingdings" panose="05000000000000000000" pitchFamily="2" charset="2"/>
        <a:buChar char="§"/>
        <a:defRPr sz="2000">
          <a:solidFill>
            <a:schemeClr val="tx1"/>
          </a:solidFill>
          <a:latin typeface="+mn-lt"/>
          <a:ea typeface="ＭＳ Ｐゴシック" charset="0"/>
        </a:defRPr>
      </a:lvl4pPr>
      <a:lvl5pPr marL="2057400" indent="-228600" algn="l" rtl="0" eaLnBrk="0" fontAlgn="base" hangingPunct="0">
        <a:spcBef>
          <a:spcPct val="20000"/>
        </a:spcBef>
        <a:spcAft>
          <a:spcPct val="0"/>
        </a:spcAft>
        <a:buClr>
          <a:schemeClr val="hlink"/>
        </a:buClr>
        <a:buFont typeface="Wingdings" panose="05000000000000000000" pitchFamily="2" charset="2"/>
        <a:buChar char="§"/>
        <a:defRPr sz="2000">
          <a:solidFill>
            <a:schemeClr val="tx1"/>
          </a:solidFill>
          <a:latin typeface="+mn-lt"/>
          <a:ea typeface="ＭＳ Ｐゴシック" charset="0"/>
        </a:defRPr>
      </a:lvl5pPr>
      <a:lvl6pPr marL="2514600" indent="-228600" algn="l" rtl="0" fontAlgn="base">
        <a:spcBef>
          <a:spcPct val="20000"/>
        </a:spcBef>
        <a:spcAft>
          <a:spcPct val="0"/>
        </a:spcAft>
        <a:buClr>
          <a:schemeClr val="hlink"/>
        </a:buClr>
        <a:buFont typeface="Wingdings" pitchFamily="2" charset="2"/>
        <a:buChar char="§"/>
        <a:defRPr sz="2000">
          <a:solidFill>
            <a:schemeClr val="tx1"/>
          </a:solidFill>
          <a:latin typeface="+mn-lt"/>
        </a:defRPr>
      </a:lvl6pPr>
      <a:lvl7pPr marL="2971800" indent="-228600" algn="l" rtl="0" fontAlgn="base">
        <a:spcBef>
          <a:spcPct val="20000"/>
        </a:spcBef>
        <a:spcAft>
          <a:spcPct val="0"/>
        </a:spcAft>
        <a:buClr>
          <a:schemeClr val="hlink"/>
        </a:buClr>
        <a:buFont typeface="Wingdings" pitchFamily="2" charset="2"/>
        <a:buChar char="§"/>
        <a:defRPr sz="2000">
          <a:solidFill>
            <a:schemeClr val="tx1"/>
          </a:solidFill>
          <a:latin typeface="+mn-lt"/>
        </a:defRPr>
      </a:lvl7pPr>
      <a:lvl8pPr marL="3429000" indent="-228600" algn="l" rtl="0" fontAlgn="base">
        <a:spcBef>
          <a:spcPct val="20000"/>
        </a:spcBef>
        <a:spcAft>
          <a:spcPct val="0"/>
        </a:spcAft>
        <a:buClr>
          <a:schemeClr val="hlink"/>
        </a:buClr>
        <a:buFont typeface="Wingdings" pitchFamily="2" charset="2"/>
        <a:buChar char="§"/>
        <a:defRPr sz="2000">
          <a:solidFill>
            <a:schemeClr val="tx1"/>
          </a:solidFill>
          <a:latin typeface="+mn-lt"/>
        </a:defRPr>
      </a:lvl8pPr>
      <a:lvl9pPr marL="3886200" indent="-228600" algn="l" rtl="0" fontAlgn="base">
        <a:spcBef>
          <a:spcPct val="20000"/>
        </a:spcBef>
        <a:spcAft>
          <a:spcPct val="0"/>
        </a:spcAft>
        <a:buClr>
          <a:schemeClr val="hlink"/>
        </a:buClr>
        <a:buFont typeface="Wingdings" pitchFamily="2" charset="2"/>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050"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763"/>
            <a:ext cx="9144000" cy="6858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062" r:id="rId1"/>
  </p:sldLayoutIdLst>
  <p:hf hdr="0" ftr="0"/>
  <p:txStyles>
    <p:titleStyle>
      <a:lvl1pPr algn="ctr" rtl="0" eaLnBrk="0" fontAlgn="base" hangingPunct="0">
        <a:spcBef>
          <a:spcPct val="0"/>
        </a:spcBef>
        <a:spcAft>
          <a:spcPct val="0"/>
        </a:spcAft>
        <a:defRPr sz="2800" b="1">
          <a:solidFill>
            <a:schemeClr val="bg1"/>
          </a:solidFill>
          <a:latin typeface="Arial" charset="0"/>
          <a:ea typeface="ＭＳ Ｐゴシック" charset="0"/>
          <a:cs typeface="Trebuchet MS"/>
        </a:defRPr>
      </a:lvl1pPr>
      <a:lvl2pPr algn="ctr" rtl="0" eaLnBrk="0" fontAlgn="base" hangingPunct="0">
        <a:spcBef>
          <a:spcPct val="0"/>
        </a:spcBef>
        <a:spcAft>
          <a:spcPct val="0"/>
        </a:spcAft>
        <a:defRPr sz="2800" b="1">
          <a:solidFill>
            <a:schemeClr val="bg1"/>
          </a:solidFill>
          <a:latin typeface="Arial" charset="0"/>
          <a:ea typeface="ＭＳ Ｐゴシック" charset="0"/>
          <a:cs typeface="Trebuchet MS" pitchFamily="34" charset="0"/>
        </a:defRPr>
      </a:lvl2pPr>
      <a:lvl3pPr algn="ctr" rtl="0" eaLnBrk="0" fontAlgn="base" hangingPunct="0">
        <a:spcBef>
          <a:spcPct val="0"/>
        </a:spcBef>
        <a:spcAft>
          <a:spcPct val="0"/>
        </a:spcAft>
        <a:defRPr sz="2800" b="1">
          <a:solidFill>
            <a:schemeClr val="bg1"/>
          </a:solidFill>
          <a:latin typeface="Arial" charset="0"/>
          <a:ea typeface="ＭＳ Ｐゴシック" charset="0"/>
          <a:cs typeface="Trebuchet MS" pitchFamily="34" charset="0"/>
        </a:defRPr>
      </a:lvl3pPr>
      <a:lvl4pPr algn="ctr" rtl="0" eaLnBrk="0" fontAlgn="base" hangingPunct="0">
        <a:spcBef>
          <a:spcPct val="0"/>
        </a:spcBef>
        <a:spcAft>
          <a:spcPct val="0"/>
        </a:spcAft>
        <a:defRPr sz="2800" b="1">
          <a:solidFill>
            <a:schemeClr val="bg1"/>
          </a:solidFill>
          <a:latin typeface="Arial" charset="0"/>
          <a:ea typeface="ＭＳ Ｐゴシック" charset="0"/>
          <a:cs typeface="Trebuchet MS" pitchFamily="34" charset="0"/>
        </a:defRPr>
      </a:lvl4pPr>
      <a:lvl5pPr algn="ctr" rtl="0" eaLnBrk="0" fontAlgn="base" hangingPunct="0">
        <a:spcBef>
          <a:spcPct val="0"/>
        </a:spcBef>
        <a:spcAft>
          <a:spcPct val="0"/>
        </a:spcAft>
        <a:defRPr sz="2800" b="1">
          <a:solidFill>
            <a:schemeClr val="bg1"/>
          </a:solidFill>
          <a:latin typeface="Arial" charset="0"/>
          <a:ea typeface="ＭＳ Ｐゴシック" charset="0"/>
          <a:cs typeface="Trebuchet MS" pitchFamily="34" charset="0"/>
        </a:defRPr>
      </a:lvl5pPr>
      <a:lvl6pPr marL="457200" algn="l" rtl="0" fontAlgn="base">
        <a:spcBef>
          <a:spcPct val="0"/>
        </a:spcBef>
        <a:spcAft>
          <a:spcPct val="0"/>
        </a:spcAft>
        <a:defRPr sz="2800" b="1">
          <a:solidFill>
            <a:schemeClr val="bg1"/>
          </a:solidFill>
          <a:latin typeface="Arial" charset="0"/>
        </a:defRPr>
      </a:lvl6pPr>
      <a:lvl7pPr marL="914400" algn="l" rtl="0" fontAlgn="base">
        <a:spcBef>
          <a:spcPct val="0"/>
        </a:spcBef>
        <a:spcAft>
          <a:spcPct val="0"/>
        </a:spcAft>
        <a:defRPr sz="2800" b="1">
          <a:solidFill>
            <a:schemeClr val="bg1"/>
          </a:solidFill>
          <a:latin typeface="Arial" charset="0"/>
        </a:defRPr>
      </a:lvl7pPr>
      <a:lvl8pPr marL="1371600" algn="l" rtl="0" fontAlgn="base">
        <a:spcBef>
          <a:spcPct val="0"/>
        </a:spcBef>
        <a:spcAft>
          <a:spcPct val="0"/>
        </a:spcAft>
        <a:defRPr sz="2800" b="1">
          <a:solidFill>
            <a:schemeClr val="bg1"/>
          </a:solidFill>
          <a:latin typeface="Arial" charset="0"/>
        </a:defRPr>
      </a:lvl8pPr>
      <a:lvl9pPr marL="1828800" algn="l" rtl="0" fontAlgn="base">
        <a:spcBef>
          <a:spcPct val="0"/>
        </a:spcBef>
        <a:spcAft>
          <a:spcPct val="0"/>
        </a:spcAft>
        <a:defRPr sz="2800" b="1">
          <a:solidFill>
            <a:schemeClr val="bg1"/>
          </a:solidFill>
          <a:latin typeface="Arial" charset="0"/>
        </a:defRPr>
      </a:lvl9pPr>
    </p:titleStyle>
    <p:bodyStyle>
      <a:lvl1pPr marL="342900" indent="-342900" algn="l" rtl="0" eaLnBrk="0" fontAlgn="base" hangingPunct="0">
        <a:spcBef>
          <a:spcPct val="20000"/>
        </a:spcBef>
        <a:spcAft>
          <a:spcPct val="0"/>
        </a:spcAft>
        <a:tabLst>
          <a:tab pos="1879600" algn="l"/>
        </a:tabLst>
        <a:defRPr sz="1600">
          <a:solidFill>
            <a:schemeClr val="bg1"/>
          </a:solidFill>
          <a:latin typeface="Trebuchet MS"/>
          <a:ea typeface="ＭＳ Ｐゴシック" charset="0"/>
          <a:cs typeface="Trebuchet MS"/>
        </a:defRPr>
      </a:lvl1pPr>
      <a:lvl2pPr marL="811213" indent="-354013" algn="l" rtl="0" eaLnBrk="0" fontAlgn="base" hangingPunct="0">
        <a:spcBef>
          <a:spcPct val="20000"/>
        </a:spcBef>
        <a:spcAft>
          <a:spcPct val="0"/>
        </a:spcAft>
        <a:buChar char="–"/>
        <a:tabLst>
          <a:tab pos="1879600" algn="l"/>
        </a:tabLst>
        <a:defRPr sz="2800">
          <a:solidFill>
            <a:schemeClr val="tx1"/>
          </a:solidFill>
          <a:latin typeface="+mn-lt"/>
          <a:ea typeface="ＭＳ Ｐゴシック" charset="0"/>
        </a:defRPr>
      </a:lvl2pPr>
      <a:lvl3pPr marL="1219200" indent="-228600" algn="l" rtl="0" eaLnBrk="0" fontAlgn="base" hangingPunct="0">
        <a:spcBef>
          <a:spcPct val="20000"/>
        </a:spcBef>
        <a:spcAft>
          <a:spcPct val="0"/>
        </a:spcAft>
        <a:buChar char="•"/>
        <a:tabLst>
          <a:tab pos="1879600" algn="l"/>
        </a:tabLst>
        <a:defRPr sz="2400">
          <a:solidFill>
            <a:schemeClr val="tx1"/>
          </a:solidFill>
          <a:latin typeface="+mn-lt"/>
          <a:ea typeface="ＭＳ Ｐゴシック" charset="0"/>
        </a:defRPr>
      </a:lvl3pPr>
      <a:lvl4pPr marL="1627188" indent="-228600" algn="l" rtl="0" eaLnBrk="0" fontAlgn="base" hangingPunct="0">
        <a:spcBef>
          <a:spcPct val="20000"/>
        </a:spcBef>
        <a:spcAft>
          <a:spcPct val="0"/>
        </a:spcAft>
        <a:buChar char="–"/>
        <a:tabLst>
          <a:tab pos="1879600" algn="l"/>
        </a:tabLst>
        <a:defRPr sz="2000">
          <a:solidFill>
            <a:schemeClr val="tx1"/>
          </a:solidFill>
          <a:latin typeface="+mn-lt"/>
          <a:ea typeface="ＭＳ Ｐゴシック" charset="0"/>
        </a:defRPr>
      </a:lvl4pPr>
      <a:lvl5pPr marL="2057400" indent="-228600" algn="l" rtl="0" eaLnBrk="0" fontAlgn="base" hangingPunct="0">
        <a:spcBef>
          <a:spcPct val="20000"/>
        </a:spcBef>
        <a:spcAft>
          <a:spcPct val="0"/>
        </a:spcAft>
        <a:buChar char="»"/>
        <a:tabLst>
          <a:tab pos="1879600" algn="l"/>
        </a:tabLst>
        <a:defRPr sz="2000">
          <a:solidFill>
            <a:schemeClr val="tx1"/>
          </a:solidFill>
          <a:latin typeface="+mn-lt"/>
          <a:ea typeface="ＭＳ Ｐゴシック" charset="0"/>
        </a:defRPr>
      </a:lvl5pPr>
      <a:lvl6pPr marL="2514600" indent="-228600" algn="l" rtl="0" fontAlgn="base">
        <a:spcBef>
          <a:spcPct val="20000"/>
        </a:spcBef>
        <a:spcAft>
          <a:spcPct val="0"/>
        </a:spcAft>
        <a:buChar char="»"/>
        <a:tabLst>
          <a:tab pos="1879600" algn="l"/>
        </a:tabLst>
        <a:defRPr sz="2000">
          <a:solidFill>
            <a:schemeClr val="tx1"/>
          </a:solidFill>
          <a:latin typeface="+mn-lt"/>
        </a:defRPr>
      </a:lvl6pPr>
      <a:lvl7pPr marL="2971800" indent="-228600" algn="l" rtl="0" fontAlgn="base">
        <a:spcBef>
          <a:spcPct val="20000"/>
        </a:spcBef>
        <a:spcAft>
          <a:spcPct val="0"/>
        </a:spcAft>
        <a:buChar char="»"/>
        <a:tabLst>
          <a:tab pos="1879600" algn="l"/>
        </a:tabLst>
        <a:defRPr sz="2000">
          <a:solidFill>
            <a:schemeClr val="tx1"/>
          </a:solidFill>
          <a:latin typeface="+mn-lt"/>
        </a:defRPr>
      </a:lvl7pPr>
      <a:lvl8pPr marL="3429000" indent="-228600" algn="l" rtl="0" fontAlgn="base">
        <a:spcBef>
          <a:spcPct val="20000"/>
        </a:spcBef>
        <a:spcAft>
          <a:spcPct val="0"/>
        </a:spcAft>
        <a:buChar char="»"/>
        <a:tabLst>
          <a:tab pos="1879600" algn="l"/>
        </a:tabLst>
        <a:defRPr sz="2000">
          <a:solidFill>
            <a:schemeClr val="tx1"/>
          </a:solidFill>
          <a:latin typeface="+mn-lt"/>
        </a:defRPr>
      </a:lvl8pPr>
      <a:lvl9pPr marL="3886200" indent="-228600" algn="l" rtl="0" fontAlgn="base">
        <a:spcBef>
          <a:spcPct val="20000"/>
        </a:spcBef>
        <a:spcAft>
          <a:spcPct val="0"/>
        </a:spcAft>
        <a:buChar char="»"/>
        <a:tabLst>
          <a:tab pos="1879600" algn="l"/>
        </a:tabLst>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www.rd-alliance.org/groups/early-career-and-engagement-ig"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hyperlink" Target="https://github.com/fpsom/rda-eceig"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iu.zoom.us/j/6703697984"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fpsom/rda-eceig"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hyperlink" Target="https://rda-eceig.slack.com/messages"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3"/>
          <p:cNvSpPr>
            <a:spLocks noGrp="1"/>
          </p:cNvSpPr>
          <p:nvPr>
            <p:ph type="ctrTitle"/>
          </p:nvPr>
        </p:nvSpPr>
        <p:spPr bwMode="auto">
          <a:xfrm>
            <a:off x="971550" y="2133600"/>
            <a:ext cx="7272338" cy="2232025"/>
          </a:xfr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0" compatLnSpc="1">
            <a:prstTxWarp prst="textNoShape">
              <a:avLst/>
            </a:prstTxWarp>
            <a:normAutofit/>
          </a:bodyPr>
          <a:lstStyle/>
          <a:p>
            <a:r>
              <a:rPr lang="en-US" altLang="en-US" sz="3200" dirty="0">
                <a:latin typeface="Arial" panose="020B0604020202020204" pitchFamily="34" charset="0"/>
                <a:ea typeface="ＭＳ Ｐゴシック" panose="020B0600070205080204" pitchFamily="34" charset="-128"/>
              </a:rPr>
              <a:t>Early Career and Engagement IG</a:t>
            </a:r>
            <a:br>
              <a:rPr lang="en-US" altLang="en-US" sz="3200" dirty="0">
                <a:latin typeface="Arial" panose="020B0604020202020204" pitchFamily="34" charset="0"/>
                <a:ea typeface="ＭＳ Ｐゴシック" panose="020B0600070205080204" pitchFamily="34" charset="-128"/>
              </a:rPr>
            </a:br>
            <a:br>
              <a:rPr lang="en-CA" altLang="en-US" dirty="0">
                <a:latin typeface="Arial" panose="020B0604020202020204" pitchFamily="34" charset="0"/>
                <a:ea typeface="ＭＳ Ｐゴシック" panose="020B0600070205080204" pitchFamily="34" charset="-128"/>
              </a:rPr>
            </a:br>
            <a:endParaRPr lang="en-CA" altLang="en-US" i="1" dirty="0">
              <a:latin typeface="Arial" panose="020B0604020202020204" pitchFamily="34" charset="0"/>
              <a:ea typeface="ＭＳ Ｐゴシック" panose="020B0600070205080204" pitchFamily="34" charset="-128"/>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Create a social outlet specifically for Early Career Researchers and Professionals</a:t>
            </a:r>
          </a:p>
          <a:p>
            <a:r>
              <a:rPr lang="en-US" dirty="0"/>
              <a:t>By organizing local social outings at each of the RDA plenaries</a:t>
            </a:r>
          </a:p>
          <a:p>
            <a:r>
              <a:rPr lang="en-US" dirty="0"/>
              <a:t>Our first RDA ECEIG event was in Montreal </a:t>
            </a:r>
            <a:endParaRPr lang="x-none" sz="2800" b="1"/>
          </a:p>
          <a:p>
            <a:endParaRPr lang="en-US" dirty="0"/>
          </a:p>
        </p:txBody>
      </p:sp>
      <p:sp>
        <p:nvSpPr>
          <p:cNvPr id="3" name="Title 2"/>
          <p:cNvSpPr>
            <a:spLocks noGrp="1"/>
          </p:cNvSpPr>
          <p:nvPr>
            <p:ph type="title"/>
          </p:nvPr>
        </p:nvSpPr>
        <p:spPr/>
        <p:txBody>
          <a:bodyPr/>
          <a:lstStyle/>
          <a:p>
            <a:r>
              <a:rPr lang="en-US" dirty="0"/>
              <a:t>Objective #5</a:t>
            </a:r>
          </a:p>
        </p:txBody>
      </p:sp>
    </p:spTree>
    <p:extLst>
      <p:ext uri="{BB962C8B-B14F-4D97-AF65-F5344CB8AC3E}">
        <p14:creationId xmlns:p14="http://schemas.microsoft.com/office/powerpoint/2010/main" val="39431683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BAEE07F-F8B0-5840-AB00-DAE92C9A0FCB}"/>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634596" y="1341438"/>
            <a:ext cx="6379633" cy="4784725"/>
          </a:xfrm>
        </p:spPr>
      </p:pic>
      <p:sp>
        <p:nvSpPr>
          <p:cNvPr id="3" name="Title 2">
            <a:extLst>
              <a:ext uri="{FF2B5EF4-FFF2-40B4-BE49-F238E27FC236}">
                <a16:creationId xmlns:a16="http://schemas.microsoft.com/office/drawing/2014/main" id="{1AFC0E79-BE33-9245-BCD9-6CACA3E37887}"/>
              </a:ext>
            </a:extLst>
          </p:cNvPr>
          <p:cNvSpPr>
            <a:spLocks noGrp="1"/>
          </p:cNvSpPr>
          <p:nvPr>
            <p:ph type="title"/>
          </p:nvPr>
        </p:nvSpPr>
        <p:spPr/>
        <p:txBody>
          <a:bodyPr/>
          <a:lstStyle/>
          <a:p>
            <a:r>
              <a:rPr lang="en-US" dirty="0"/>
              <a:t>First RDA ECEIG Social Event</a:t>
            </a:r>
          </a:p>
        </p:txBody>
      </p:sp>
    </p:spTree>
    <p:extLst>
      <p:ext uri="{BB962C8B-B14F-4D97-AF65-F5344CB8AC3E}">
        <p14:creationId xmlns:p14="http://schemas.microsoft.com/office/powerpoint/2010/main" val="31521864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BF8CA59-3DBD-9140-B79A-615F89BDECF3}"/>
              </a:ext>
            </a:extLst>
          </p:cNvPr>
          <p:cNvSpPr>
            <a:spLocks noGrp="1"/>
          </p:cNvSpPr>
          <p:nvPr>
            <p:ph idx="1"/>
          </p:nvPr>
        </p:nvSpPr>
        <p:spPr/>
        <p:txBody>
          <a:bodyPr/>
          <a:lstStyle/>
          <a:p>
            <a:endParaRPr lang="en-US" dirty="0"/>
          </a:p>
          <a:p>
            <a:pPr lvl="1"/>
            <a:r>
              <a:rPr lang="en-US" sz="2800" dirty="0"/>
              <a:t>3’ minutes per person</a:t>
            </a:r>
            <a:br>
              <a:rPr lang="en-US" sz="2800" dirty="0"/>
            </a:br>
            <a:endParaRPr lang="en-US" sz="2800" dirty="0"/>
          </a:p>
          <a:p>
            <a:pPr lvl="2"/>
            <a:r>
              <a:rPr lang="en-US" sz="2800" dirty="0"/>
              <a:t>Brief, elevator-pitch description of own research</a:t>
            </a:r>
            <a:br>
              <a:rPr lang="en-US" sz="2800" dirty="0"/>
            </a:br>
            <a:endParaRPr lang="en-US" sz="2800" dirty="0"/>
          </a:p>
          <a:p>
            <a:pPr lvl="2"/>
            <a:r>
              <a:rPr lang="en-US" sz="2800" dirty="0"/>
              <a:t>Relevance to RDA</a:t>
            </a:r>
            <a:br>
              <a:rPr lang="en-US" sz="2800" dirty="0"/>
            </a:br>
            <a:endParaRPr lang="en-US" sz="2800" dirty="0"/>
          </a:p>
          <a:p>
            <a:pPr lvl="2"/>
            <a:r>
              <a:rPr lang="en-US" sz="2800" dirty="0"/>
              <a:t>What are your expectations for ECEIG</a:t>
            </a:r>
          </a:p>
          <a:p>
            <a:endParaRPr lang="en-US" dirty="0"/>
          </a:p>
        </p:txBody>
      </p:sp>
      <p:sp>
        <p:nvSpPr>
          <p:cNvPr id="3" name="Title 2">
            <a:extLst>
              <a:ext uri="{FF2B5EF4-FFF2-40B4-BE49-F238E27FC236}">
                <a16:creationId xmlns:a16="http://schemas.microsoft.com/office/drawing/2014/main" id="{7842E407-B592-544B-80C2-95F21A6C99F4}"/>
              </a:ext>
            </a:extLst>
          </p:cNvPr>
          <p:cNvSpPr>
            <a:spLocks noGrp="1"/>
          </p:cNvSpPr>
          <p:nvPr>
            <p:ph type="title"/>
          </p:nvPr>
        </p:nvSpPr>
        <p:spPr/>
        <p:txBody>
          <a:bodyPr/>
          <a:lstStyle/>
          <a:p>
            <a:r>
              <a:rPr lang="en-US" dirty="0"/>
              <a:t>Lightning Talks</a:t>
            </a:r>
          </a:p>
        </p:txBody>
      </p:sp>
    </p:spTree>
    <p:extLst>
      <p:ext uri="{BB962C8B-B14F-4D97-AF65-F5344CB8AC3E}">
        <p14:creationId xmlns:p14="http://schemas.microsoft.com/office/powerpoint/2010/main" val="39297528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p:cNvPicPr>
            <a:picLocks noChangeAspect="1"/>
          </p:cNvPicPr>
          <p:nvPr/>
        </p:nvPicPr>
        <p:blipFill rotWithShape="1">
          <a:blip r:embed="rId2">
            <a:extLst>
              <a:ext uri="{28A0092B-C50C-407E-A947-70E740481C1C}">
                <a14:useLocalDpi xmlns:a14="http://schemas.microsoft.com/office/drawing/2010/main" val="0"/>
              </a:ext>
            </a:extLst>
          </a:blip>
          <a:srcRect t="-1" b="25001"/>
          <a:stretch/>
        </p:blipFill>
        <p:spPr>
          <a:xfrm>
            <a:off x="0" y="857251"/>
            <a:ext cx="9144000" cy="5143499"/>
          </a:xfrm>
          <a:prstGeom prst="rect">
            <a:avLst/>
          </a:prstGeom>
        </p:spPr>
      </p:pic>
      <p:sp>
        <p:nvSpPr>
          <p:cNvPr id="2" name="Titre 1"/>
          <p:cNvSpPr>
            <a:spLocks noGrp="1"/>
          </p:cNvSpPr>
          <p:nvPr>
            <p:ph type="ctrTitle"/>
          </p:nvPr>
        </p:nvSpPr>
        <p:spPr>
          <a:xfrm>
            <a:off x="5321301" y="2814637"/>
            <a:ext cx="3674569" cy="1348364"/>
          </a:xfrm>
          <a:solidFill>
            <a:schemeClr val="bg1">
              <a:lumMod val="95000"/>
              <a:alpha val="76000"/>
            </a:schemeClr>
          </a:solidFill>
        </p:spPr>
        <p:txBody>
          <a:bodyPr>
            <a:noAutofit/>
          </a:bodyPr>
          <a:lstStyle/>
          <a:p>
            <a:r>
              <a:rPr lang="en-US" sz="4050" dirty="0">
                <a:solidFill>
                  <a:schemeClr val="tx2"/>
                </a:solidFill>
                <a:latin typeface="Agency FB" panose="020B0503020202020204" pitchFamily="34" charset="0"/>
              </a:rPr>
              <a:t>ECR Network and RDA ECEIG</a:t>
            </a:r>
          </a:p>
        </p:txBody>
      </p:sp>
      <p:sp>
        <p:nvSpPr>
          <p:cNvPr id="3" name="Sous-titre 2"/>
          <p:cNvSpPr>
            <a:spLocks noGrp="1"/>
          </p:cNvSpPr>
          <p:nvPr>
            <p:ph type="subTitle" idx="1"/>
          </p:nvPr>
        </p:nvSpPr>
        <p:spPr>
          <a:xfrm>
            <a:off x="62563" y="4943475"/>
            <a:ext cx="4783699" cy="999008"/>
          </a:xfrm>
        </p:spPr>
        <p:txBody>
          <a:bodyPr>
            <a:normAutofit fontScale="62500" lnSpcReduction="20000"/>
          </a:bodyPr>
          <a:lstStyle/>
          <a:p>
            <a:pPr algn="l"/>
            <a:r>
              <a:rPr lang="en-US" sz="2700" b="1" u="sng" dirty="0">
                <a:solidFill>
                  <a:schemeClr val="bg1"/>
                </a:solidFill>
              </a:rPr>
              <a:t>2017-2020 Co-Chairs:</a:t>
            </a:r>
          </a:p>
          <a:p>
            <a:pPr algn="l"/>
            <a:r>
              <a:rPr lang="en-US" sz="1725" b="1" dirty="0">
                <a:solidFill>
                  <a:schemeClr val="bg1"/>
                </a:solidFill>
              </a:rPr>
              <a:t>Alice </a:t>
            </a:r>
            <a:r>
              <a:rPr lang="en-US" sz="1725" b="1" dirty="0" err="1">
                <a:solidFill>
                  <a:schemeClr val="bg1"/>
                </a:solidFill>
              </a:rPr>
              <a:t>Frémand</a:t>
            </a:r>
            <a:r>
              <a:rPr lang="en-US" sz="1725" b="1" dirty="0">
                <a:solidFill>
                  <a:schemeClr val="bg1"/>
                </a:solidFill>
              </a:rPr>
              <a:t>, EOST, </a:t>
            </a:r>
            <a:r>
              <a:rPr lang="en-US" sz="1725" b="1" dirty="0" err="1">
                <a:solidFill>
                  <a:schemeClr val="bg1"/>
                </a:solidFill>
              </a:rPr>
              <a:t>Université</a:t>
            </a:r>
            <a:r>
              <a:rPr lang="en-US" sz="1725" b="1" dirty="0">
                <a:solidFill>
                  <a:schemeClr val="bg1"/>
                </a:solidFill>
              </a:rPr>
              <a:t> de Strasbourg</a:t>
            </a:r>
          </a:p>
          <a:p>
            <a:pPr algn="l"/>
            <a:r>
              <a:rPr lang="en-US" sz="1725" b="1" dirty="0">
                <a:solidFill>
                  <a:schemeClr val="bg1"/>
                </a:solidFill>
              </a:rPr>
              <a:t>Sabrina Delgado Arias, Science Systems and Applications, Inc./NASA GSFC</a:t>
            </a:r>
          </a:p>
          <a:p>
            <a:pPr algn="l"/>
            <a:r>
              <a:rPr lang="en-US" sz="1725" b="1" dirty="0">
                <a:solidFill>
                  <a:schemeClr val="bg1"/>
                </a:solidFill>
              </a:rPr>
              <a:t>Ivan </a:t>
            </a:r>
            <a:r>
              <a:rPr lang="en-US" sz="1725" b="1" dirty="0" err="1">
                <a:solidFill>
                  <a:schemeClr val="bg1"/>
                </a:solidFill>
              </a:rPr>
              <a:t>Pyshnograiev</a:t>
            </a:r>
            <a:r>
              <a:rPr lang="en-US" sz="1725" b="1" dirty="0">
                <a:solidFill>
                  <a:schemeClr val="bg1"/>
                </a:solidFill>
              </a:rPr>
              <a:t>, Igor Sikorsky Kyiv Polytechnic </a:t>
            </a:r>
            <a:r>
              <a:rPr lang="en-US" sz="1725" b="1" dirty="0" err="1">
                <a:solidFill>
                  <a:schemeClr val="bg1"/>
                </a:solidFill>
              </a:rPr>
              <a:t>Institut</a:t>
            </a:r>
            <a:endParaRPr lang="en-US" sz="1725" b="1" dirty="0">
              <a:solidFill>
                <a:schemeClr val="bg1"/>
              </a:solidFill>
            </a:endParaRPr>
          </a:p>
          <a:p>
            <a:endParaRPr lang="en-US" b="1" dirty="0"/>
          </a:p>
        </p:txBody>
      </p:sp>
      <p:sp>
        <p:nvSpPr>
          <p:cNvPr id="7" name="Rectangle 6"/>
          <p:cNvSpPr/>
          <p:nvPr/>
        </p:nvSpPr>
        <p:spPr>
          <a:xfrm>
            <a:off x="6823827" y="5769917"/>
            <a:ext cx="2842445" cy="253916"/>
          </a:xfrm>
          <a:prstGeom prst="rect">
            <a:avLst/>
          </a:prstGeom>
        </p:spPr>
        <p:txBody>
          <a:bodyPr wrap="none">
            <a:spAutoFit/>
          </a:bodyPr>
          <a:lstStyle/>
          <a:p>
            <a:r>
              <a:rPr lang="fr-FR" sz="1050" dirty="0"/>
              <a:t>Crédits : </a:t>
            </a:r>
            <a:r>
              <a:rPr lang="fr-FR" sz="1050" i="1" dirty="0" err="1"/>
              <a:t>Creative</a:t>
            </a:r>
            <a:r>
              <a:rPr lang="fr-FR" sz="1050" i="1" dirty="0"/>
              <a:t> Commons / </a:t>
            </a:r>
            <a:r>
              <a:rPr lang="fr-FR" sz="1050" i="1" dirty="0" err="1"/>
              <a:t>luckey_sun</a:t>
            </a:r>
            <a:endParaRPr lang="en-US" sz="1050" dirty="0"/>
          </a:p>
        </p:txBody>
      </p:sp>
      <p:pic>
        <p:nvPicPr>
          <p:cNvPr id="9" name="Imag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8288" y="1225088"/>
            <a:ext cx="1350312" cy="1269902"/>
          </a:xfrm>
          <a:prstGeom prst="rect">
            <a:avLst/>
          </a:prstGeom>
        </p:spPr>
      </p:pic>
      <p:sp>
        <p:nvSpPr>
          <p:cNvPr id="10" name="Rectangle 9"/>
          <p:cNvSpPr/>
          <p:nvPr/>
        </p:nvSpPr>
        <p:spPr>
          <a:xfrm>
            <a:off x="1498600" y="1225089"/>
            <a:ext cx="2952866" cy="12699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2700" dirty="0" err="1">
                <a:solidFill>
                  <a:srgbClr val="243350"/>
                </a:solidFill>
                <a:latin typeface="Franklin Gothic Book" panose="020B0503020102020204" pitchFamily="34" charset="0"/>
              </a:rPr>
              <a:t>Early</a:t>
            </a:r>
            <a:r>
              <a:rPr lang="fr-FR" sz="2700" dirty="0">
                <a:solidFill>
                  <a:srgbClr val="243350"/>
                </a:solidFill>
                <a:latin typeface="Franklin Gothic Book" panose="020B0503020102020204" pitchFamily="34" charset="0"/>
              </a:rPr>
              <a:t> </a:t>
            </a:r>
            <a:r>
              <a:rPr lang="fr-FR" sz="2700" dirty="0" err="1">
                <a:solidFill>
                  <a:srgbClr val="243350"/>
                </a:solidFill>
                <a:latin typeface="Franklin Gothic Book" panose="020B0503020102020204" pitchFamily="34" charset="0"/>
              </a:rPr>
              <a:t>Career</a:t>
            </a:r>
            <a:r>
              <a:rPr lang="fr-FR" sz="2700" dirty="0">
                <a:solidFill>
                  <a:srgbClr val="243350"/>
                </a:solidFill>
                <a:latin typeface="Franklin Gothic Book" panose="020B0503020102020204" pitchFamily="34" charset="0"/>
              </a:rPr>
              <a:t> </a:t>
            </a:r>
            <a:r>
              <a:rPr lang="fr-FR" sz="2700" dirty="0" err="1">
                <a:solidFill>
                  <a:srgbClr val="243350"/>
                </a:solidFill>
                <a:latin typeface="Franklin Gothic Book" panose="020B0503020102020204" pitchFamily="34" charset="0"/>
              </a:rPr>
              <a:t>Researchers</a:t>
            </a:r>
            <a:r>
              <a:rPr lang="fr-FR" sz="2700" dirty="0">
                <a:solidFill>
                  <a:srgbClr val="243350"/>
                </a:solidFill>
                <a:latin typeface="Franklin Gothic Book" panose="020B0503020102020204" pitchFamily="34" charset="0"/>
              </a:rPr>
              <a:t> and </a:t>
            </a:r>
            <a:r>
              <a:rPr lang="fr-FR" sz="2700" dirty="0" err="1">
                <a:solidFill>
                  <a:srgbClr val="243350"/>
                </a:solidFill>
                <a:latin typeface="Franklin Gothic Book" panose="020B0503020102020204" pitchFamily="34" charset="0"/>
              </a:rPr>
              <a:t>Scientists</a:t>
            </a:r>
            <a:r>
              <a:rPr lang="fr-FR" sz="2700" dirty="0">
                <a:solidFill>
                  <a:srgbClr val="243350"/>
                </a:solidFill>
                <a:latin typeface="Franklin Gothic Book" panose="020B0503020102020204" pitchFamily="34" charset="0"/>
              </a:rPr>
              <a:t> Network</a:t>
            </a:r>
          </a:p>
        </p:txBody>
      </p:sp>
    </p:spTree>
    <p:extLst>
      <p:ext uri="{BB962C8B-B14F-4D97-AF65-F5344CB8AC3E}">
        <p14:creationId xmlns:p14="http://schemas.microsoft.com/office/powerpoint/2010/main" val="31502423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911A77-7625-F943-A99D-B09A308AEFBB}"/>
              </a:ext>
            </a:extLst>
          </p:cNvPr>
          <p:cNvSpPr>
            <a:spLocks noGrp="1"/>
          </p:cNvSpPr>
          <p:nvPr>
            <p:ph type="ctrTitle"/>
          </p:nvPr>
        </p:nvSpPr>
        <p:spPr/>
        <p:txBody>
          <a:bodyPr/>
          <a:lstStyle/>
          <a:p>
            <a:endParaRPr lang="en-US" dirty="0"/>
          </a:p>
        </p:txBody>
      </p:sp>
      <p:sp>
        <p:nvSpPr>
          <p:cNvPr id="3" name="Subtitle 2">
            <a:extLst>
              <a:ext uri="{FF2B5EF4-FFF2-40B4-BE49-F238E27FC236}">
                <a16:creationId xmlns:a16="http://schemas.microsoft.com/office/drawing/2014/main" id="{A7354FEC-B13C-EC48-8D31-3AFDA99146A9}"/>
              </a:ext>
            </a:extLst>
          </p:cNvPr>
          <p:cNvSpPr>
            <a:spLocks noGrp="1"/>
          </p:cNvSpPr>
          <p:nvPr>
            <p:ph type="subTitle" idx="1"/>
          </p:nvPr>
        </p:nvSpPr>
        <p:spPr/>
        <p:txBody>
          <a:bodyPr/>
          <a:lstStyle/>
          <a:p>
            <a:endParaRPr lang="en-US" dirty="0"/>
          </a:p>
        </p:txBody>
      </p:sp>
      <p:sp>
        <p:nvSpPr>
          <p:cNvPr id="4" name="Date Placeholder 3">
            <a:extLst>
              <a:ext uri="{FF2B5EF4-FFF2-40B4-BE49-F238E27FC236}">
                <a16:creationId xmlns:a16="http://schemas.microsoft.com/office/drawing/2014/main" id="{5EB904FF-C04F-DD48-8587-7550AEB4104E}"/>
              </a:ext>
            </a:extLst>
          </p:cNvPr>
          <p:cNvSpPr>
            <a:spLocks noGrp="1"/>
          </p:cNvSpPr>
          <p:nvPr>
            <p:ph type="dt" sz="half" idx="10"/>
          </p:nvPr>
        </p:nvSpPr>
        <p:spPr/>
        <p:txBody>
          <a:bodyPr/>
          <a:lstStyle/>
          <a:p>
            <a:fld id="{D572B835-1162-1F45-9D76-C8D66DBD0207}" type="datetime1">
              <a:rPr lang="en-US" smtClean="0"/>
              <a:t>11/7/18</a:t>
            </a:fld>
            <a:endParaRPr lang="en-US"/>
          </a:p>
        </p:txBody>
      </p:sp>
      <p:sp>
        <p:nvSpPr>
          <p:cNvPr id="5" name="Slide Number Placeholder 4">
            <a:extLst>
              <a:ext uri="{FF2B5EF4-FFF2-40B4-BE49-F238E27FC236}">
                <a16:creationId xmlns:a16="http://schemas.microsoft.com/office/drawing/2014/main" id="{2A24A642-A853-2A48-9938-34EA3DCA23CC}"/>
              </a:ext>
            </a:extLst>
          </p:cNvPr>
          <p:cNvSpPr>
            <a:spLocks noGrp="1"/>
          </p:cNvSpPr>
          <p:nvPr>
            <p:ph type="sldNum" sz="quarter" idx="12"/>
          </p:nvPr>
        </p:nvSpPr>
        <p:spPr/>
        <p:txBody>
          <a:bodyPr/>
          <a:lstStyle/>
          <a:p>
            <a:fld id="{54DD3AB8-7800-451F-BB5D-0F5C1093AAB6}" type="slidenum">
              <a:rPr lang="en-US" smtClean="0"/>
              <a:t>14</a:t>
            </a:fld>
            <a:endParaRPr lang="en-US"/>
          </a:p>
        </p:txBody>
      </p:sp>
      <p:pic>
        <p:nvPicPr>
          <p:cNvPr id="7" name="Picture 6">
            <a:extLst>
              <a:ext uri="{FF2B5EF4-FFF2-40B4-BE49-F238E27FC236}">
                <a16:creationId xmlns:a16="http://schemas.microsoft.com/office/drawing/2014/main" id="{869BB8C7-3041-7244-A9D0-090D6139EB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525344"/>
          </a:xfrm>
          <a:prstGeom prst="rect">
            <a:avLst/>
          </a:prstGeom>
        </p:spPr>
      </p:pic>
    </p:spTree>
    <p:extLst>
      <p:ext uri="{BB962C8B-B14F-4D97-AF65-F5344CB8AC3E}">
        <p14:creationId xmlns:p14="http://schemas.microsoft.com/office/powerpoint/2010/main" val="27725957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sp>
        <p:nvSpPr>
          <p:cNvPr id="55" name="Google Shape;55;p11"/>
          <p:cNvSpPr txBox="1">
            <a:spLocks noGrp="1"/>
          </p:cNvSpPr>
          <p:nvPr>
            <p:ph type="body" idx="1"/>
          </p:nvPr>
        </p:nvSpPr>
        <p:spPr>
          <a:xfrm>
            <a:off x="755576" y="1340768"/>
            <a:ext cx="8137599" cy="4785395"/>
          </a:xfrm>
          <a:prstGeom prst="rect">
            <a:avLst/>
          </a:prstGeom>
          <a:noFill/>
          <a:ln>
            <a:noFill/>
          </a:ln>
        </p:spPr>
        <p:txBody>
          <a:bodyPr spcFirstLastPara="1" wrap="square" lIns="91425" tIns="45700" rIns="91425" bIns="45700" anchor="t" anchorCtr="0">
            <a:noAutofit/>
          </a:bodyPr>
          <a:lstStyle/>
          <a:p>
            <a:pPr marL="0" marR="0" lvl="0" indent="0" algn="l" rtl="0">
              <a:lnSpc>
                <a:spcPct val="80000"/>
              </a:lnSpc>
              <a:spcBef>
                <a:spcPts val="0"/>
              </a:spcBef>
              <a:spcAft>
                <a:spcPts val="0"/>
              </a:spcAft>
              <a:buClr>
                <a:srgbClr val="58A618"/>
              </a:buClr>
              <a:buSzPts val="2000"/>
              <a:buFont typeface="Noto Sans Symbols"/>
              <a:buNone/>
            </a:pPr>
            <a:r>
              <a:rPr lang="en-US" sz="1900" dirty="0">
                <a:solidFill>
                  <a:srgbClr val="363636"/>
                </a:solidFill>
                <a:ea typeface="Arial"/>
                <a:sym typeface="Arial"/>
              </a:rPr>
              <a:t>The ECEIG will focus</a:t>
            </a:r>
            <a:r>
              <a:rPr lang="en-US" sz="1900" b="0" i="0" u="none" strike="noStrike" cap="none" dirty="0">
                <a:solidFill>
                  <a:srgbClr val="363636"/>
                </a:solidFill>
                <a:latin typeface="Arial"/>
                <a:ea typeface="Arial"/>
                <a:cs typeface="Arial"/>
                <a:sym typeface="Arial"/>
              </a:rPr>
              <a:t> on:</a:t>
            </a:r>
            <a:endParaRPr sz="3100" dirty="0"/>
          </a:p>
          <a:p>
            <a:pPr marL="342900" marR="0" lvl="0" indent="-215900" algn="l" rtl="0">
              <a:lnSpc>
                <a:spcPct val="80000"/>
              </a:lnSpc>
              <a:spcBef>
                <a:spcPts val="400"/>
              </a:spcBef>
              <a:spcAft>
                <a:spcPts val="0"/>
              </a:spcAft>
              <a:buClr>
                <a:srgbClr val="58A618"/>
              </a:buClr>
              <a:buSzPts val="2000"/>
              <a:buFont typeface="Noto Sans Symbols"/>
              <a:buNone/>
            </a:pPr>
            <a:endParaRPr sz="1900" b="0" i="0" u="none" strike="noStrike" cap="none" dirty="0">
              <a:solidFill>
                <a:srgbClr val="363636"/>
              </a:solidFill>
              <a:latin typeface="Arial"/>
              <a:ea typeface="Arial"/>
              <a:cs typeface="Arial"/>
              <a:sym typeface="Arial"/>
            </a:endParaRPr>
          </a:p>
          <a:p>
            <a:pPr marL="342900" marR="0" lvl="0" indent="-336550" algn="l" rtl="0">
              <a:lnSpc>
                <a:spcPct val="80000"/>
              </a:lnSpc>
              <a:spcBef>
                <a:spcPts val="400"/>
              </a:spcBef>
              <a:spcAft>
                <a:spcPts val="0"/>
              </a:spcAft>
              <a:buClr>
                <a:srgbClr val="58A618"/>
              </a:buClr>
              <a:buSzPts val="1900"/>
              <a:buFont typeface="Noto Sans Symbols"/>
              <a:buChar char="✓"/>
            </a:pPr>
            <a:r>
              <a:rPr lang="en-US" sz="1900" b="0" i="0" u="none" strike="noStrike" cap="none" dirty="0">
                <a:solidFill>
                  <a:srgbClr val="363636"/>
                </a:solidFill>
                <a:latin typeface="Arial"/>
                <a:ea typeface="Arial"/>
                <a:cs typeface="Arial"/>
                <a:sym typeface="Arial"/>
              </a:rPr>
              <a:t>How to better engage early career scientists and professionals from diverse communities with little experience in the values and solutions offered by RDA.</a:t>
            </a:r>
            <a:endParaRPr sz="3100" dirty="0"/>
          </a:p>
          <a:p>
            <a:pPr marL="342900" marR="0" lvl="0" indent="-215900" algn="l" rtl="0">
              <a:lnSpc>
                <a:spcPct val="80000"/>
              </a:lnSpc>
              <a:spcBef>
                <a:spcPts val="400"/>
              </a:spcBef>
              <a:spcAft>
                <a:spcPts val="0"/>
              </a:spcAft>
              <a:buClr>
                <a:srgbClr val="58A618"/>
              </a:buClr>
              <a:buSzPts val="2000"/>
              <a:buFont typeface="Noto Sans Symbols"/>
              <a:buNone/>
            </a:pPr>
            <a:endParaRPr sz="1900" b="0" i="0" u="none" strike="noStrike" cap="none" dirty="0">
              <a:solidFill>
                <a:srgbClr val="363636"/>
              </a:solidFill>
              <a:latin typeface="Arial"/>
              <a:ea typeface="Arial"/>
              <a:cs typeface="Arial"/>
              <a:sym typeface="Arial"/>
            </a:endParaRPr>
          </a:p>
          <a:p>
            <a:pPr marL="342900" marR="0" lvl="0" indent="-336550" algn="l" rtl="0">
              <a:lnSpc>
                <a:spcPct val="80000"/>
              </a:lnSpc>
              <a:spcBef>
                <a:spcPts val="400"/>
              </a:spcBef>
              <a:spcAft>
                <a:spcPts val="0"/>
              </a:spcAft>
              <a:buClr>
                <a:srgbClr val="58A618"/>
              </a:buClr>
              <a:buSzPts val="1900"/>
              <a:buFont typeface="Noto Sans Symbols"/>
              <a:buChar char="✓"/>
            </a:pPr>
            <a:r>
              <a:rPr lang="en-US" sz="1900" b="0" i="0" u="none" strike="noStrike" cap="none" dirty="0">
                <a:solidFill>
                  <a:srgbClr val="363636"/>
                </a:solidFill>
                <a:latin typeface="Arial"/>
                <a:ea typeface="Arial"/>
                <a:cs typeface="Arial"/>
                <a:sym typeface="Arial"/>
              </a:rPr>
              <a:t>How to connect the continuously evolving scientific domains and communities with existing RDA IGs/WGs. </a:t>
            </a:r>
            <a:endParaRPr sz="3100" dirty="0"/>
          </a:p>
          <a:p>
            <a:pPr marL="342900" marR="0" lvl="0" indent="-215900" algn="l" rtl="0">
              <a:lnSpc>
                <a:spcPct val="80000"/>
              </a:lnSpc>
              <a:spcBef>
                <a:spcPts val="400"/>
              </a:spcBef>
              <a:spcAft>
                <a:spcPts val="0"/>
              </a:spcAft>
              <a:buClr>
                <a:srgbClr val="58A618"/>
              </a:buClr>
              <a:buSzPts val="2000"/>
              <a:buFont typeface="Noto Sans Symbols"/>
              <a:buNone/>
            </a:pPr>
            <a:endParaRPr sz="1900" b="0" i="0" u="none" strike="noStrike" cap="none" dirty="0">
              <a:solidFill>
                <a:srgbClr val="363636"/>
              </a:solidFill>
              <a:latin typeface="Arial"/>
              <a:ea typeface="Arial"/>
              <a:cs typeface="Arial"/>
              <a:sym typeface="Arial"/>
            </a:endParaRPr>
          </a:p>
          <a:p>
            <a:pPr marL="342900" marR="0" lvl="0" indent="-336550" algn="l" rtl="0">
              <a:lnSpc>
                <a:spcPct val="80000"/>
              </a:lnSpc>
              <a:spcBef>
                <a:spcPts val="400"/>
              </a:spcBef>
              <a:spcAft>
                <a:spcPts val="0"/>
              </a:spcAft>
              <a:buClr>
                <a:srgbClr val="58A618"/>
              </a:buClr>
              <a:buSzPts val="1900"/>
              <a:buFont typeface="Noto Sans Symbols"/>
              <a:buChar char="✓"/>
            </a:pPr>
            <a:r>
              <a:rPr lang="en-US" sz="1900" b="0" i="0" u="none" strike="noStrike" cap="none" dirty="0">
                <a:solidFill>
                  <a:srgbClr val="363636"/>
                </a:solidFill>
                <a:latin typeface="Arial"/>
                <a:ea typeface="Arial"/>
                <a:cs typeface="Arial"/>
                <a:sym typeface="Arial"/>
              </a:rPr>
              <a:t>How to develop and document the best practices in communicating the values of RDA to each of the involved communities.</a:t>
            </a:r>
            <a:endParaRPr sz="3100" dirty="0"/>
          </a:p>
          <a:p>
            <a:pPr marL="342900" marR="0" lvl="0" indent="-215900" algn="l" rtl="0">
              <a:lnSpc>
                <a:spcPct val="80000"/>
              </a:lnSpc>
              <a:spcBef>
                <a:spcPts val="400"/>
              </a:spcBef>
              <a:spcAft>
                <a:spcPts val="0"/>
              </a:spcAft>
              <a:buClr>
                <a:srgbClr val="58A618"/>
              </a:buClr>
              <a:buSzPts val="2000"/>
              <a:buFont typeface="Noto Sans Symbols"/>
              <a:buNone/>
            </a:pPr>
            <a:endParaRPr sz="1900" b="0" i="0" u="none" strike="noStrike" cap="none" dirty="0">
              <a:solidFill>
                <a:srgbClr val="363636"/>
              </a:solidFill>
              <a:latin typeface="Arial"/>
              <a:ea typeface="Arial"/>
              <a:cs typeface="Arial"/>
              <a:sym typeface="Arial"/>
            </a:endParaRPr>
          </a:p>
          <a:p>
            <a:pPr marL="342900" marR="0" lvl="0" indent="-336550" algn="l" rtl="0">
              <a:lnSpc>
                <a:spcPct val="80000"/>
              </a:lnSpc>
              <a:spcBef>
                <a:spcPts val="400"/>
              </a:spcBef>
              <a:spcAft>
                <a:spcPts val="0"/>
              </a:spcAft>
              <a:buClr>
                <a:srgbClr val="58A618"/>
              </a:buClr>
              <a:buSzPts val="1900"/>
              <a:buFont typeface="Noto Sans Symbols"/>
              <a:buChar char="✓"/>
            </a:pPr>
            <a:r>
              <a:rPr lang="en-US" sz="1900" b="0" i="0" u="none" strike="noStrike" cap="none" dirty="0">
                <a:solidFill>
                  <a:srgbClr val="363636"/>
                </a:solidFill>
                <a:latin typeface="Arial"/>
                <a:ea typeface="Arial"/>
                <a:cs typeface="Arial"/>
                <a:sym typeface="Arial"/>
              </a:rPr>
              <a:t>How to support the RDA Early Career Fellowship programme, both in terms of documentation and guidance, as well as through potential membership of Fellows in this group.</a:t>
            </a:r>
            <a:endParaRPr sz="3100" dirty="0"/>
          </a:p>
          <a:p>
            <a:pPr marL="342900" marR="0" lvl="0" indent="-215900" algn="l" rtl="0">
              <a:lnSpc>
                <a:spcPct val="80000"/>
              </a:lnSpc>
              <a:spcBef>
                <a:spcPts val="400"/>
              </a:spcBef>
              <a:spcAft>
                <a:spcPts val="0"/>
              </a:spcAft>
              <a:buClr>
                <a:srgbClr val="58A618"/>
              </a:buClr>
              <a:buSzPts val="2000"/>
              <a:buFont typeface="Noto Sans Symbols"/>
              <a:buNone/>
            </a:pPr>
            <a:endParaRPr sz="1900" b="0" i="0" u="none" strike="noStrike" cap="none" dirty="0">
              <a:solidFill>
                <a:srgbClr val="363636"/>
              </a:solidFill>
              <a:latin typeface="Arial"/>
              <a:ea typeface="Arial"/>
              <a:cs typeface="Arial"/>
              <a:sym typeface="Arial"/>
            </a:endParaRPr>
          </a:p>
        </p:txBody>
      </p:sp>
      <p:sp>
        <p:nvSpPr>
          <p:cNvPr id="56" name="Google Shape;56;p11"/>
          <p:cNvSpPr txBox="1">
            <a:spLocks noGrp="1"/>
          </p:cNvSpPr>
          <p:nvPr>
            <p:ph type="title"/>
          </p:nvPr>
        </p:nvSpPr>
        <p:spPr>
          <a:xfrm>
            <a:off x="755576" y="0"/>
            <a:ext cx="7560840" cy="98107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3600" b="1" i="0" u="none" strike="noStrike" cap="none" dirty="0">
                <a:solidFill>
                  <a:srgbClr val="58A618"/>
                </a:solidFill>
                <a:latin typeface="Arial"/>
                <a:ea typeface="Arial"/>
                <a:cs typeface="Arial"/>
                <a:sym typeface="Arial"/>
              </a:rPr>
              <a:t>Goals of ECEIG</a:t>
            </a:r>
            <a:endParaRPr sz="3600" b="1" i="0" u="none" strike="noStrike" cap="none" dirty="0">
              <a:solidFill>
                <a:srgbClr val="58A618"/>
              </a:solidFill>
              <a:latin typeface="Arial"/>
              <a:ea typeface="Arial"/>
              <a:cs typeface="Arial"/>
              <a:sym typeface="Arial"/>
            </a:endParaRPr>
          </a:p>
        </p:txBody>
      </p:sp>
    </p:spTree>
    <p:extLst>
      <p:ext uri="{BB962C8B-B14F-4D97-AF65-F5344CB8AC3E}">
        <p14:creationId xmlns:p14="http://schemas.microsoft.com/office/powerpoint/2010/main" val="41605119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5"/>
          <p:cNvSpPr txBox="1">
            <a:spLocks noGrp="1"/>
          </p:cNvSpPr>
          <p:nvPr>
            <p:ph type="body" idx="1"/>
          </p:nvPr>
        </p:nvSpPr>
        <p:spPr>
          <a:xfrm>
            <a:off x="755576" y="1340768"/>
            <a:ext cx="8137599" cy="4785395"/>
          </a:xfrm>
          <a:prstGeom prst="rect">
            <a:avLst/>
          </a:prstGeom>
          <a:noFill/>
          <a:ln>
            <a:noFill/>
          </a:ln>
        </p:spPr>
        <p:txBody>
          <a:bodyPr spcFirstLastPara="1" wrap="square" lIns="91425" tIns="45700" rIns="91425" bIns="45700" anchor="t" anchorCtr="0">
            <a:noAutofit/>
          </a:bodyPr>
          <a:lstStyle/>
          <a:p>
            <a:pPr marL="342900" marR="0" lvl="0" indent="-342900" algn="l" rtl="0">
              <a:spcBef>
                <a:spcPts val="0"/>
              </a:spcBef>
              <a:spcAft>
                <a:spcPts val="0"/>
              </a:spcAft>
              <a:buClr>
                <a:srgbClr val="58A618"/>
              </a:buClr>
              <a:buSzPts val="3200"/>
              <a:buFont typeface="Noto Sans Symbols"/>
              <a:buChar char="▪"/>
            </a:pPr>
            <a:r>
              <a:rPr lang="en-US" sz="3200" b="1" i="0" u="none" strike="noStrike" cap="none" dirty="0">
                <a:solidFill>
                  <a:srgbClr val="363636"/>
                </a:solidFill>
                <a:latin typeface="Arial"/>
                <a:ea typeface="Arial"/>
                <a:cs typeface="Arial"/>
                <a:sym typeface="Arial"/>
              </a:rPr>
              <a:t>Guidelines for mentors</a:t>
            </a:r>
            <a:endParaRPr dirty="0"/>
          </a:p>
          <a:p>
            <a:pPr marL="742950" marR="0" lvl="1" indent="-285750" algn="l" rtl="0">
              <a:spcBef>
                <a:spcPts val="480"/>
              </a:spcBef>
              <a:spcAft>
                <a:spcPts val="0"/>
              </a:spcAft>
              <a:buClr>
                <a:srgbClr val="703D29"/>
              </a:buClr>
              <a:buSzPts val="2400"/>
              <a:buFont typeface="Noto Sans Symbols"/>
              <a:buChar char="▪"/>
            </a:pPr>
            <a:r>
              <a:rPr lang="en-US" sz="2400" b="0" i="0" u="none" strike="noStrike" cap="none" dirty="0">
                <a:solidFill>
                  <a:srgbClr val="363636"/>
                </a:solidFill>
                <a:latin typeface="Arial"/>
                <a:ea typeface="Arial"/>
                <a:cs typeface="Arial"/>
                <a:sym typeface="Arial"/>
              </a:rPr>
              <a:t>Attend ECEIG sessions at RDA Plenaries to provide feedback and comments to early career professionals and other participants.</a:t>
            </a:r>
            <a:endParaRPr dirty="0"/>
          </a:p>
          <a:p>
            <a:pPr marL="742950" marR="0" lvl="1" indent="-285750" algn="l" rtl="0">
              <a:spcBef>
                <a:spcPts val="480"/>
              </a:spcBef>
              <a:spcAft>
                <a:spcPts val="0"/>
              </a:spcAft>
              <a:buClr>
                <a:srgbClr val="703D29"/>
              </a:buClr>
              <a:buSzPts val="2400"/>
              <a:buFont typeface="Noto Sans Symbols"/>
              <a:buChar char="▪"/>
            </a:pPr>
            <a:r>
              <a:rPr lang="en-US" sz="2400" b="0" i="0" u="none" strike="noStrike" cap="none" dirty="0">
                <a:solidFill>
                  <a:srgbClr val="363636"/>
                </a:solidFill>
                <a:latin typeface="Arial"/>
                <a:ea typeface="Arial"/>
                <a:cs typeface="Arial"/>
                <a:sym typeface="Arial"/>
              </a:rPr>
              <a:t>Join discussions through the dedicated Slack group.</a:t>
            </a:r>
            <a:endParaRPr dirty="0"/>
          </a:p>
          <a:p>
            <a:pPr marL="742950" marR="0" lvl="1" indent="-285750" algn="l" rtl="0">
              <a:spcBef>
                <a:spcPts val="480"/>
              </a:spcBef>
              <a:spcAft>
                <a:spcPts val="0"/>
              </a:spcAft>
              <a:buClr>
                <a:srgbClr val="703D29"/>
              </a:buClr>
              <a:buSzPts val="2400"/>
              <a:buFont typeface="Noto Sans Symbols"/>
              <a:buChar char="▪"/>
            </a:pPr>
            <a:r>
              <a:rPr lang="en-US" sz="2400" b="0" i="0" u="none" strike="noStrike" cap="none" dirty="0">
                <a:solidFill>
                  <a:srgbClr val="363636"/>
                </a:solidFill>
                <a:latin typeface="Arial"/>
                <a:ea typeface="Arial"/>
                <a:cs typeface="Arial"/>
                <a:sym typeface="Arial"/>
              </a:rPr>
              <a:t>Respond promptly to questions from early career people on slack, that are </a:t>
            </a:r>
            <a:r>
              <a:rPr lang="en-US" sz="2400" b="0" i="0" u="none" strike="noStrike" cap="none" dirty="0" err="1">
                <a:solidFill>
                  <a:srgbClr val="363636"/>
                </a:solidFill>
                <a:latin typeface="Arial"/>
                <a:ea typeface="Arial"/>
                <a:cs typeface="Arial"/>
                <a:sym typeface="Arial"/>
              </a:rPr>
              <a:t>i</a:t>
            </a:r>
            <a:r>
              <a:rPr lang="en-US" sz="2400" b="0" i="0" u="none" strike="noStrike" cap="none" dirty="0">
                <a:solidFill>
                  <a:srgbClr val="363636"/>
                </a:solidFill>
                <a:latin typeface="Arial"/>
                <a:ea typeface="Arial"/>
                <a:cs typeface="Arial"/>
                <a:sym typeface="Arial"/>
              </a:rPr>
              <a:t>. relevant to your expertise and/or ii. relevant to RDA operations in general.</a:t>
            </a:r>
            <a:endParaRPr dirty="0"/>
          </a:p>
          <a:p>
            <a:pPr marL="742950" marR="0" lvl="1" indent="-285750" algn="l" rtl="0">
              <a:spcBef>
                <a:spcPts val="480"/>
              </a:spcBef>
              <a:spcAft>
                <a:spcPts val="0"/>
              </a:spcAft>
              <a:buClr>
                <a:srgbClr val="703D29"/>
              </a:buClr>
              <a:buSzPts val="2400"/>
              <a:buFont typeface="Noto Sans Symbols"/>
              <a:buChar char="▪"/>
            </a:pPr>
            <a:r>
              <a:rPr lang="en-US" sz="2400" b="0" i="0" u="none" strike="noStrike" cap="none" dirty="0">
                <a:solidFill>
                  <a:srgbClr val="363636"/>
                </a:solidFill>
                <a:latin typeface="Arial"/>
                <a:ea typeface="Arial"/>
                <a:cs typeface="Arial"/>
                <a:sym typeface="Arial"/>
              </a:rPr>
              <a:t>Be open to having meetings (virtual or otherwise) with ECEIG members following up on discussions through Slack, if you are able.</a:t>
            </a:r>
            <a:endParaRPr sz="2400" b="0" i="0" u="none" strike="noStrike" cap="none" dirty="0">
              <a:solidFill>
                <a:srgbClr val="363636"/>
              </a:solidFill>
              <a:latin typeface="Arial"/>
              <a:ea typeface="Arial"/>
              <a:cs typeface="Arial"/>
              <a:sym typeface="Arial"/>
            </a:endParaRPr>
          </a:p>
        </p:txBody>
      </p:sp>
      <p:sp>
        <p:nvSpPr>
          <p:cNvPr id="83" name="Google Shape;83;p15"/>
          <p:cNvSpPr txBox="1">
            <a:spLocks noGrp="1"/>
          </p:cNvSpPr>
          <p:nvPr>
            <p:ph type="title"/>
          </p:nvPr>
        </p:nvSpPr>
        <p:spPr>
          <a:xfrm>
            <a:off x="755576" y="0"/>
            <a:ext cx="7560840" cy="98107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3240" b="1" i="0" u="none" strike="noStrike" cap="none">
                <a:solidFill>
                  <a:srgbClr val="58A618"/>
                </a:solidFill>
                <a:latin typeface="Arial"/>
                <a:ea typeface="Arial"/>
                <a:cs typeface="Arial"/>
                <a:sym typeface="Arial"/>
              </a:rPr>
              <a:t>ECEIG Mentoring programme (1/2)</a:t>
            </a:r>
            <a:endParaRPr sz="3240" b="1" i="0" u="none" strike="noStrike" cap="none">
              <a:solidFill>
                <a:srgbClr val="58A618"/>
              </a:solidFill>
              <a:latin typeface="Arial"/>
              <a:ea typeface="Arial"/>
              <a:cs typeface="Arial"/>
              <a:sym typeface="Arial"/>
            </a:endParaRPr>
          </a:p>
        </p:txBody>
      </p:sp>
    </p:spTree>
    <p:extLst>
      <p:ext uri="{BB962C8B-B14F-4D97-AF65-F5344CB8AC3E}">
        <p14:creationId xmlns:p14="http://schemas.microsoft.com/office/powerpoint/2010/main" val="2372967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6"/>
          <p:cNvSpPr txBox="1">
            <a:spLocks noGrp="1"/>
          </p:cNvSpPr>
          <p:nvPr>
            <p:ph type="body" idx="1"/>
          </p:nvPr>
        </p:nvSpPr>
        <p:spPr>
          <a:xfrm>
            <a:off x="755576" y="1340768"/>
            <a:ext cx="8137599" cy="4785395"/>
          </a:xfrm>
          <a:prstGeom prst="rect">
            <a:avLst/>
          </a:prstGeom>
          <a:noFill/>
          <a:ln>
            <a:noFill/>
          </a:ln>
        </p:spPr>
        <p:txBody>
          <a:bodyPr spcFirstLastPara="1" wrap="square" lIns="91425" tIns="45700" rIns="91425" bIns="45700" anchor="t" anchorCtr="0">
            <a:noAutofit/>
          </a:bodyPr>
          <a:lstStyle/>
          <a:p>
            <a:pPr marL="342900" marR="0" lvl="0" indent="-342900" algn="l" rtl="0">
              <a:spcBef>
                <a:spcPts val="0"/>
              </a:spcBef>
              <a:spcAft>
                <a:spcPts val="0"/>
              </a:spcAft>
              <a:buClr>
                <a:srgbClr val="58A618"/>
              </a:buClr>
              <a:buSzPts val="3200"/>
              <a:buFont typeface="Noto Sans Symbols"/>
              <a:buChar char="▪"/>
            </a:pPr>
            <a:r>
              <a:rPr lang="en-US" sz="3200" b="1" i="0" u="none" strike="noStrike" cap="none" dirty="0">
                <a:solidFill>
                  <a:srgbClr val="363636"/>
                </a:solidFill>
                <a:latin typeface="Arial"/>
                <a:ea typeface="Arial"/>
                <a:cs typeface="Arial"/>
                <a:sym typeface="Arial"/>
              </a:rPr>
              <a:t>Guidelines for mentees</a:t>
            </a:r>
            <a:endParaRPr dirty="0"/>
          </a:p>
          <a:p>
            <a:pPr marL="742950" marR="0" lvl="1" indent="-285750" algn="l" rtl="0">
              <a:spcBef>
                <a:spcPts val="480"/>
              </a:spcBef>
              <a:spcAft>
                <a:spcPts val="0"/>
              </a:spcAft>
              <a:buClr>
                <a:srgbClr val="703D29"/>
              </a:buClr>
              <a:buSzPts val="2400"/>
              <a:buFont typeface="Noto Sans Symbols"/>
              <a:buChar char="▪"/>
            </a:pPr>
            <a:r>
              <a:rPr lang="en-US" sz="2400" b="0" i="0" u="none" strike="noStrike" cap="none" dirty="0">
                <a:solidFill>
                  <a:srgbClr val="363636"/>
                </a:solidFill>
                <a:latin typeface="Arial"/>
                <a:ea typeface="Arial"/>
                <a:cs typeface="Arial"/>
                <a:sym typeface="Arial"/>
              </a:rPr>
              <a:t>Attend ECEIG sessions at RDA Plenaries and participate in session activities.</a:t>
            </a:r>
            <a:endParaRPr dirty="0"/>
          </a:p>
          <a:p>
            <a:pPr marL="742950" marR="0" lvl="1" indent="-285750" algn="l" rtl="0">
              <a:spcBef>
                <a:spcPts val="480"/>
              </a:spcBef>
              <a:spcAft>
                <a:spcPts val="0"/>
              </a:spcAft>
              <a:buClr>
                <a:srgbClr val="703D29"/>
              </a:buClr>
              <a:buSzPts val="2400"/>
              <a:buFont typeface="Noto Sans Symbols"/>
              <a:buChar char="▪"/>
            </a:pPr>
            <a:r>
              <a:rPr lang="en-US" sz="2400" b="0" i="0" u="none" strike="noStrike" cap="none" dirty="0">
                <a:solidFill>
                  <a:srgbClr val="363636"/>
                </a:solidFill>
                <a:latin typeface="Arial"/>
                <a:ea typeface="Arial"/>
                <a:cs typeface="Arial"/>
                <a:sym typeface="Arial"/>
              </a:rPr>
              <a:t>Join discussions through the dedicated Slack group - ask questions to either the general channel or to topic-specific channels.</a:t>
            </a:r>
            <a:endParaRPr dirty="0"/>
          </a:p>
          <a:p>
            <a:pPr marL="742950" marR="0" lvl="1" indent="-285750" algn="l" rtl="0">
              <a:spcBef>
                <a:spcPts val="480"/>
              </a:spcBef>
              <a:spcAft>
                <a:spcPts val="0"/>
              </a:spcAft>
              <a:buClr>
                <a:srgbClr val="703D29"/>
              </a:buClr>
              <a:buSzPts val="2400"/>
              <a:buFont typeface="Noto Sans Symbols"/>
              <a:buChar char="▪"/>
            </a:pPr>
            <a:r>
              <a:rPr lang="en-US" sz="2400" b="0" i="0" u="none" strike="noStrike" cap="none" dirty="0">
                <a:solidFill>
                  <a:srgbClr val="363636"/>
                </a:solidFill>
                <a:latin typeface="Arial"/>
                <a:ea typeface="Arial"/>
                <a:cs typeface="Arial"/>
                <a:sym typeface="Arial"/>
              </a:rPr>
              <a:t>When asking a question try to be as specific as possible so that the right person can address it.</a:t>
            </a:r>
            <a:endParaRPr dirty="0"/>
          </a:p>
          <a:p>
            <a:pPr marL="742950" marR="0" lvl="1" indent="-285750" algn="l" rtl="0">
              <a:spcBef>
                <a:spcPts val="480"/>
              </a:spcBef>
              <a:spcAft>
                <a:spcPts val="0"/>
              </a:spcAft>
              <a:buClr>
                <a:srgbClr val="703D29"/>
              </a:buClr>
              <a:buSzPts val="2400"/>
              <a:buFont typeface="Noto Sans Symbols"/>
              <a:buChar char="▪"/>
            </a:pPr>
            <a:r>
              <a:rPr lang="en-US" sz="2400" b="0" i="0" u="none" strike="noStrike" cap="none" dirty="0">
                <a:solidFill>
                  <a:srgbClr val="363636"/>
                </a:solidFill>
                <a:latin typeface="Arial"/>
                <a:ea typeface="Arial"/>
                <a:cs typeface="Arial"/>
                <a:sym typeface="Arial"/>
              </a:rPr>
              <a:t>Promote your work and your interests.</a:t>
            </a:r>
            <a:endParaRPr dirty="0"/>
          </a:p>
          <a:p>
            <a:pPr marL="742950" marR="0" lvl="1" indent="-285750" algn="l" rtl="0">
              <a:spcBef>
                <a:spcPts val="480"/>
              </a:spcBef>
              <a:spcAft>
                <a:spcPts val="0"/>
              </a:spcAft>
              <a:buClr>
                <a:srgbClr val="703D29"/>
              </a:buClr>
              <a:buSzPts val="2400"/>
              <a:buFont typeface="Noto Sans Symbols"/>
              <a:buChar char="▪"/>
            </a:pPr>
            <a:r>
              <a:rPr lang="en-US" sz="2400" b="0" i="0" u="none" strike="noStrike" cap="none" dirty="0">
                <a:solidFill>
                  <a:srgbClr val="363636"/>
                </a:solidFill>
                <a:latin typeface="Arial"/>
                <a:ea typeface="Arial"/>
                <a:cs typeface="Arial"/>
                <a:sym typeface="Arial"/>
              </a:rPr>
              <a:t>Be an active member of the ECEIG.</a:t>
            </a:r>
            <a:endParaRPr dirty="0"/>
          </a:p>
        </p:txBody>
      </p:sp>
      <p:sp>
        <p:nvSpPr>
          <p:cNvPr id="89" name="Google Shape;89;p16"/>
          <p:cNvSpPr txBox="1">
            <a:spLocks noGrp="1"/>
          </p:cNvSpPr>
          <p:nvPr>
            <p:ph type="title"/>
          </p:nvPr>
        </p:nvSpPr>
        <p:spPr>
          <a:xfrm>
            <a:off x="755576" y="0"/>
            <a:ext cx="7560840" cy="98107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3240" b="1" i="0" u="none" strike="noStrike" cap="none">
                <a:solidFill>
                  <a:srgbClr val="58A618"/>
                </a:solidFill>
                <a:latin typeface="Arial"/>
                <a:ea typeface="Arial"/>
                <a:cs typeface="Arial"/>
                <a:sym typeface="Arial"/>
              </a:rPr>
              <a:t>ECEIG Mentoring programme (2/2)</a:t>
            </a:r>
            <a:endParaRPr sz="3240" b="1" i="0" u="none" strike="noStrike" cap="none">
              <a:solidFill>
                <a:srgbClr val="58A618"/>
              </a:solidFill>
              <a:latin typeface="Arial"/>
              <a:ea typeface="Arial"/>
              <a:cs typeface="Arial"/>
              <a:sym typeface="Arial"/>
            </a:endParaRPr>
          </a:p>
        </p:txBody>
      </p:sp>
    </p:spTree>
    <p:extLst>
      <p:ext uri="{BB962C8B-B14F-4D97-AF65-F5344CB8AC3E}">
        <p14:creationId xmlns:p14="http://schemas.microsoft.com/office/powerpoint/2010/main" val="22817795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76E0D8E-C5E7-7E4F-9D4A-838DF5FF93BE}"/>
              </a:ext>
            </a:extLst>
          </p:cNvPr>
          <p:cNvSpPr>
            <a:spLocks noGrp="1"/>
          </p:cNvSpPr>
          <p:nvPr>
            <p:ph idx="1"/>
          </p:nvPr>
        </p:nvSpPr>
        <p:spPr/>
        <p:txBody>
          <a:bodyPr/>
          <a:lstStyle/>
          <a:p>
            <a:r>
              <a:rPr lang="en-US" dirty="0"/>
              <a:t>Meet the Mentors (introduce yourselves to group)</a:t>
            </a:r>
          </a:p>
        </p:txBody>
      </p:sp>
      <p:sp>
        <p:nvSpPr>
          <p:cNvPr id="3" name="Title 2">
            <a:extLst>
              <a:ext uri="{FF2B5EF4-FFF2-40B4-BE49-F238E27FC236}">
                <a16:creationId xmlns:a16="http://schemas.microsoft.com/office/drawing/2014/main" id="{BA7A87EC-BBB6-2F49-95B6-E1F7EA849015}"/>
              </a:ext>
            </a:extLst>
          </p:cNvPr>
          <p:cNvSpPr>
            <a:spLocks noGrp="1"/>
          </p:cNvSpPr>
          <p:nvPr>
            <p:ph type="title"/>
          </p:nvPr>
        </p:nvSpPr>
        <p:spPr/>
        <p:txBody>
          <a:bodyPr/>
          <a:lstStyle/>
          <a:p>
            <a:r>
              <a:rPr lang="en-US" dirty="0"/>
              <a:t>Meeting with ECEIG</a:t>
            </a:r>
          </a:p>
        </p:txBody>
      </p:sp>
    </p:spTree>
    <p:extLst>
      <p:ext uri="{BB962C8B-B14F-4D97-AF65-F5344CB8AC3E}">
        <p14:creationId xmlns:p14="http://schemas.microsoft.com/office/powerpoint/2010/main" val="39526071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18"/>
          <p:cNvSpPr txBox="1">
            <a:spLocks noGrp="1"/>
          </p:cNvSpPr>
          <p:nvPr>
            <p:ph type="body" idx="1"/>
          </p:nvPr>
        </p:nvSpPr>
        <p:spPr>
          <a:xfrm>
            <a:off x="755576" y="1340768"/>
            <a:ext cx="8137599" cy="4785395"/>
          </a:xfrm>
          <a:prstGeom prst="rect">
            <a:avLst/>
          </a:prstGeom>
          <a:noFill/>
          <a:ln>
            <a:noFill/>
          </a:ln>
        </p:spPr>
        <p:txBody>
          <a:bodyPr spcFirstLastPara="1" wrap="square" lIns="91425" tIns="45700" rIns="91425" bIns="45700" anchor="t" anchorCtr="0">
            <a:noAutofit/>
          </a:bodyPr>
          <a:lstStyle/>
          <a:p>
            <a:pPr marL="342900" marR="0" lvl="0" indent="-342900" algn="l" rtl="0">
              <a:lnSpc>
                <a:spcPct val="90000"/>
              </a:lnSpc>
              <a:spcBef>
                <a:spcPts val="0"/>
              </a:spcBef>
              <a:spcAft>
                <a:spcPts val="0"/>
              </a:spcAft>
              <a:buClr>
                <a:srgbClr val="58A618"/>
              </a:buClr>
              <a:buSzPts val="2960"/>
              <a:buFont typeface="Noto Sans Symbols"/>
              <a:buChar char="▪"/>
            </a:pPr>
            <a:r>
              <a:rPr lang="en-US" sz="2960" b="0" i="0" u="none" strike="noStrike" cap="none">
                <a:solidFill>
                  <a:srgbClr val="363636"/>
                </a:solidFill>
                <a:latin typeface="Arial"/>
                <a:ea typeface="Arial"/>
                <a:cs typeface="Arial"/>
                <a:sym typeface="Arial"/>
              </a:rPr>
              <a:t>Join ECEIG</a:t>
            </a:r>
            <a:endParaRPr/>
          </a:p>
          <a:p>
            <a:pPr marL="742950" marR="0" lvl="1" indent="-285750" algn="l" rtl="0">
              <a:lnSpc>
                <a:spcPct val="90000"/>
              </a:lnSpc>
              <a:spcBef>
                <a:spcPts val="444"/>
              </a:spcBef>
              <a:spcAft>
                <a:spcPts val="0"/>
              </a:spcAft>
              <a:buClr>
                <a:srgbClr val="703D29"/>
              </a:buClr>
              <a:buSzPts val="2220"/>
              <a:buFont typeface="Noto Sans Symbols"/>
              <a:buChar char="▪"/>
            </a:pPr>
            <a:r>
              <a:rPr lang="en-US" sz="2220" b="0" i="0" u="sng" strike="noStrike" cap="none">
                <a:solidFill>
                  <a:schemeClr val="hlink"/>
                </a:solidFill>
                <a:latin typeface="Arial"/>
                <a:ea typeface="Arial"/>
                <a:cs typeface="Arial"/>
                <a:sym typeface="Arial"/>
                <a:hlinkClick r:id="rId3"/>
              </a:rPr>
              <a:t>https://www.rd-alliance.org/groups/early-career-and-engagement-ig</a:t>
            </a:r>
            <a:endParaRPr sz="2220" b="0" i="0" u="none" strike="noStrike" cap="none">
              <a:solidFill>
                <a:srgbClr val="363636"/>
              </a:solidFill>
              <a:latin typeface="Arial"/>
              <a:ea typeface="Arial"/>
              <a:cs typeface="Arial"/>
              <a:sym typeface="Arial"/>
            </a:endParaRPr>
          </a:p>
          <a:p>
            <a:pPr marL="742950" marR="0" lvl="1" indent="-144780" algn="l" rtl="0">
              <a:lnSpc>
                <a:spcPct val="90000"/>
              </a:lnSpc>
              <a:spcBef>
                <a:spcPts val="444"/>
              </a:spcBef>
              <a:spcAft>
                <a:spcPts val="0"/>
              </a:spcAft>
              <a:buClr>
                <a:srgbClr val="703D29"/>
              </a:buClr>
              <a:buSzPts val="2220"/>
              <a:buFont typeface="Noto Sans Symbols"/>
              <a:buNone/>
            </a:pPr>
            <a:endParaRPr sz="2220" b="0" i="0" u="none" strike="noStrike" cap="none">
              <a:solidFill>
                <a:srgbClr val="363636"/>
              </a:solidFill>
              <a:latin typeface="Arial"/>
              <a:ea typeface="Arial"/>
              <a:cs typeface="Arial"/>
              <a:sym typeface="Arial"/>
            </a:endParaRPr>
          </a:p>
          <a:p>
            <a:pPr marL="342900" marR="0" lvl="0" indent="-342900" algn="l" rtl="0">
              <a:lnSpc>
                <a:spcPct val="90000"/>
              </a:lnSpc>
              <a:spcBef>
                <a:spcPts val="592"/>
              </a:spcBef>
              <a:spcAft>
                <a:spcPts val="0"/>
              </a:spcAft>
              <a:buClr>
                <a:srgbClr val="58A618"/>
              </a:buClr>
              <a:buSzPts val="2960"/>
              <a:buFont typeface="Noto Sans Symbols"/>
              <a:buChar char="▪"/>
            </a:pPr>
            <a:r>
              <a:rPr lang="en-US" sz="2960" b="0" i="0" u="none" strike="noStrike" cap="none">
                <a:solidFill>
                  <a:srgbClr val="363636"/>
                </a:solidFill>
                <a:latin typeface="Arial"/>
                <a:ea typeface="Arial"/>
                <a:cs typeface="Arial"/>
                <a:sym typeface="Arial"/>
              </a:rPr>
              <a:t>Join the Slack group</a:t>
            </a:r>
            <a:br>
              <a:rPr lang="en-US" sz="2960" b="0" i="0" u="none" strike="noStrike" cap="none">
                <a:solidFill>
                  <a:srgbClr val="363636"/>
                </a:solidFill>
                <a:latin typeface="Arial"/>
                <a:ea typeface="Arial"/>
                <a:cs typeface="Arial"/>
                <a:sym typeface="Arial"/>
              </a:rPr>
            </a:br>
            <a:r>
              <a:rPr lang="en-US" sz="2960" b="0" i="0" u="none" strike="noStrike" cap="none">
                <a:solidFill>
                  <a:srgbClr val="363636"/>
                </a:solidFill>
                <a:latin typeface="Arial"/>
                <a:ea typeface="Arial"/>
                <a:cs typeface="Arial"/>
                <a:sym typeface="Arial"/>
              </a:rPr>
              <a:t> – the invitation link is this →</a:t>
            </a:r>
            <a:endParaRPr sz="2960" b="0" i="0" u="none" strike="noStrike" cap="none">
              <a:solidFill>
                <a:srgbClr val="363636"/>
              </a:solidFill>
              <a:latin typeface="Arial"/>
              <a:ea typeface="Arial"/>
              <a:cs typeface="Arial"/>
              <a:sym typeface="Arial"/>
            </a:endParaRPr>
          </a:p>
          <a:p>
            <a:pPr marL="742950" marR="0" lvl="1" indent="-144780" algn="l" rtl="0">
              <a:lnSpc>
                <a:spcPct val="90000"/>
              </a:lnSpc>
              <a:spcBef>
                <a:spcPts val="444"/>
              </a:spcBef>
              <a:spcAft>
                <a:spcPts val="0"/>
              </a:spcAft>
              <a:buClr>
                <a:srgbClr val="703D29"/>
              </a:buClr>
              <a:buSzPts val="2220"/>
              <a:buFont typeface="Noto Sans Symbols"/>
              <a:buNone/>
            </a:pPr>
            <a:endParaRPr sz="2220" b="0" i="0" u="none" strike="noStrike" cap="none">
              <a:solidFill>
                <a:srgbClr val="363636"/>
              </a:solidFill>
              <a:latin typeface="Arial"/>
              <a:ea typeface="Arial"/>
              <a:cs typeface="Arial"/>
              <a:sym typeface="Arial"/>
            </a:endParaRPr>
          </a:p>
          <a:p>
            <a:pPr marL="742950" marR="0" lvl="1" indent="-144780" algn="l" rtl="0">
              <a:lnSpc>
                <a:spcPct val="90000"/>
              </a:lnSpc>
              <a:spcBef>
                <a:spcPts val="444"/>
              </a:spcBef>
              <a:spcAft>
                <a:spcPts val="0"/>
              </a:spcAft>
              <a:buClr>
                <a:srgbClr val="703D29"/>
              </a:buClr>
              <a:buSzPts val="2220"/>
              <a:buFont typeface="Noto Sans Symbols"/>
              <a:buNone/>
            </a:pPr>
            <a:endParaRPr sz="2220" b="0" i="0" u="none" strike="noStrike" cap="none">
              <a:solidFill>
                <a:srgbClr val="363636"/>
              </a:solidFill>
              <a:latin typeface="Arial"/>
              <a:ea typeface="Arial"/>
              <a:cs typeface="Arial"/>
              <a:sym typeface="Arial"/>
            </a:endParaRPr>
          </a:p>
          <a:p>
            <a:pPr marL="342900" marR="0" lvl="0" indent="-342900" algn="l" rtl="0">
              <a:lnSpc>
                <a:spcPct val="90000"/>
              </a:lnSpc>
              <a:spcBef>
                <a:spcPts val="592"/>
              </a:spcBef>
              <a:spcAft>
                <a:spcPts val="0"/>
              </a:spcAft>
              <a:buClr>
                <a:srgbClr val="58A618"/>
              </a:buClr>
              <a:buSzPts val="2960"/>
              <a:buFont typeface="Noto Sans Symbols"/>
              <a:buChar char="▪"/>
            </a:pPr>
            <a:r>
              <a:rPr lang="en-US" sz="2960" b="0" i="0" u="none" strike="noStrike" cap="none">
                <a:solidFill>
                  <a:srgbClr val="363636"/>
                </a:solidFill>
                <a:latin typeface="Arial"/>
                <a:ea typeface="Arial"/>
                <a:cs typeface="Arial"/>
                <a:sym typeface="Arial"/>
              </a:rPr>
              <a:t>Monitor the documents and information in the GitHub repository.</a:t>
            </a:r>
            <a:endParaRPr/>
          </a:p>
          <a:p>
            <a:pPr marL="742950" marR="0" lvl="1" indent="-285750" algn="l" rtl="0">
              <a:lnSpc>
                <a:spcPct val="90000"/>
              </a:lnSpc>
              <a:spcBef>
                <a:spcPts val="444"/>
              </a:spcBef>
              <a:spcAft>
                <a:spcPts val="0"/>
              </a:spcAft>
              <a:buClr>
                <a:srgbClr val="703D29"/>
              </a:buClr>
              <a:buSzPts val="2220"/>
              <a:buFont typeface="Noto Sans Symbols"/>
              <a:buChar char="▪"/>
            </a:pPr>
            <a:r>
              <a:rPr lang="en-US" sz="2220" b="0" i="0" u="sng" strike="noStrike" cap="none">
                <a:solidFill>
                  <a:schemeClr val="hlink"/>
                </a:solidFill>
                <a:latin typeface="Arial"/>
                <a:ea typeface="Arial"/>
                <a:cs typeface="Arial"/>
                <a:sym typeface="Arial"/>
                <a:hlinkClick r:id="rId4"/>
              </a:rPr>
              <a:t>https://github.com/fpsom/rda-eceig</a:t>
            </a:r>
            <a:endParaRPr sz="2220" b="0" i="0" u="none" strike="noStrike" cap="none">
              <a:solidFill>
                <a:srgbClr val="363636"/>
              </a:solidFill>
              <a:latin typeface="Arial"/>
              <a:ea typeface="Arial"/>
              <a:cs typeface="Arial"/>
              <a:sym typeface="Arial"/>
            </a:endParaRPr>
          </a:p>
        </p:txBody>
      </p:sp>
      <p:sp>
        <p:nvSpPr>
          <p:cNvPr id="102" name="Google Shape;102;p18"/>
          <p:cNvSpPr txBox="1">
            <a:spLocks noGrp="1"/>
          </p:cNvSpPr>
          <p:nvPr>
            <p:ph type="title"/>
          </p:nvPr>
        </p:nvSpPr>
        <p:spPr>
          <a:xfrm>
            <a:off x="755576" y="0"/>
            <a:ext cx="7560840" cy="98107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3600" b="1" i="0" u="none" strike="noStrike" cap="none">
                <a:solidFill>
                  <a:srgbClr val="58A618"/>
                </a:solidFill>
                <a:latin typeface="Arial"/>
                <a:ea typeface="Arial"/>
                <a:cs typeface="Arial"/>
                <a:sym typeface="Arial"/>
              </a:rPr>
              <a:t>How to Join the Discussion</a:t>
            </a:r>
            <a:endParaRPr sz="3600" b="1" i="0" u="none" strike="noStrike" cap="none">
              <a:solidFill>
                <a:srgbClr val="58A618"/>
              </a:solidFill>
              <a:latin typeface="Arial"/>
              <a:ea typeface="Arial"/>
              <a:cs typeface="Arial"/>
              <a:sym typeface="Arial"/>
            </a:endParaRPr>
          </a:p>
        </p:txBody>
      </p:sp>
      <p:pic>
        <p:nvPicPr>
          <p:cNvPr id="103" name="Google Shape;103;p18" descr="https://api.qr-code-generator.com/v1/get-frame?access-token=EBephxedmZHs9OWzR2Kbv-125ifulLI1LemyW4NO2hwWifAzpHadEVcOq-OkFtNz&amp;frame_name=no-frame&amp;qr_code_text=https%3A%2F%2Fjoin.slack.com%2Ft%2Frda-eceig%2Fshared_invite%2FenQtMzAwMzA0NzQxMjE2LWMxMWJhZmMyM2VhOWE2YmE2NjMyZTUxNWI4NTNiMjY2ZjQ1YWUzNjNiMDY4ZDkzZmZmMDE2ZGNkNWYwOTlmMWU&amp;text=Scan%20me&amp;icon_name=mobile&amp;image_format=PNG&amp;image_width=300"/>
          <p:cNvPicPr preferRelativeResize="0"/>
          <p:nvPr/>
        </p:nvPicPr>
        <p:blipFill rotWithShape="1">
          <a:blip r:embed="rId5">
            <a:alphaModFix/>
          </a:blip>
          <a:srcRect/>
          <a:stretch/>
        </p:blipFill>
        <p:spPr>
          <a:xfrm>
            <a:off x="6012160" y="2636912"/>
            <a:ext cx="1800200" cy="1800200"/>
          </a:xfrm>
          <a:prstGeom prst="rect">
            <a:avLst/>
          </a:prstGeom>
          <a:noFill/>
          <a:ln>
            <a:noFill/>
          </a:ln>
        </p:spPr>
      </p:pic>
    </p:spTree>
    <p:extLst>
      <p:ext uri="{BB962C8B-B14F-4D97-AF65-F5344CB8AC3E}">
        <p14:creationId xmlns:p14="http://schemas.microsoft.com/office/powerpoint/2010/main" val="19903431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6"/>
        <p:cNvGrpSpPr/>
        <p:nvPr/>
      </p:nvGrpSpPr>
      <p:grpSpPr>
        <a:xfrm>
          <a:off x="0" y="0"/>
          <a:ext cx="0" cy="0"/>
          <a:chOff x="0" y="0"/>
          <a:chExt cx="0" cy="0"/>
        </a:xfrm>
      </p:grpSpPr>
      <p:sp>
        <p:nvSpPr>
          <p:cNvPr id="37" name="Google Shape;37;p8"/>
          <p:cNvSpPr txBox="1">
            <a:spLocks noGrp="1"/>
          </p:cNvSpPr>
          <p:nvPr>
            <p:ph type="body" idx="1"/>
          </p:nvPr>
        </p:nvSpPr>
        <p:spPr>
          <a:xfrm>
            <a:off x="755576" y="1416968"/>
            <a:ext cx="8137500" cy="4785300"/>
          </a:xfrm>
          <a:prstGeom prst="rect">
            <a:avLst/>
          </a:prstGeom>
          <a:noFill/>
          <a:ln>
            <a:noFill/>
          </a:ln>
        </p:spPr>
        <p:txBody>
          <a:bodyPr spcFirstLastPara="1" wrap="square" lIns="91425" tIns="45700" rIns="91425" bIns="45700" anchor="t" anchorCtr="0">
            <a:noAutofit/>
          </a:bodyPr>
          <a:lstStyle/>
          <a:p>
            <a:pPr marL="342900" marR="0" lvl="0" indent="-336550" algn="l" rtl="0">
              <a:lnSpc>
                <a:spcPct val="80000"/>
              </a:lnSpc>
              <a:spcBef>
                <a:spcPts val="0"/>
              </a:spcBef>
              <a:spcAft>
                <a:spcPts val="0"/>
              </a:spcAft>
              <a:buClr>
                <a:srgbClr val="58A618"/>
              </a:buClr>
              <a:buSzPts val="2860"/>
              <a:buFont typeface="Noto Sans Symbols"/>
              <a:buChar char="➢"/>
            </a:pPr>
            <a:r>
              <a:rPr lang="en-US" sz="2860" b="0" i="0" u="none" strike="noStrike" cap="none">
                <a:solidFill>
                  <a:srgbClr val="363636"/>
                </a:solidFill>
                <a:latin typeface="Arial"/>
                <a:ea typeface="Arial"/>
                <a:cs typeface="Arial"/>
                <a:sym typeface="Arial"/>
              </a:rPr>
              <a:t>Introduction to ECEIG</a:t>
            </a:r>
            <a:endParaRPr sz="3100"/>
          </a:p>
          <a:p>
            <a:pPr marL="342900" marR="0" lvl="0" indent="-336550" algn="l" rtl="0">
              <a:lnSpc>
                <a:spcPct val="80000"/>
              </a:lnSpc>
              <a:spcBef>
                <a:spcPts val="592"/>
              </a:spcBef>
              <a:spcAft>
                <a:spcPts val="0"/>
              </a:spcAft>
              <a:buClr>
                <a:srgbClr val="58A618"/>
              </a:buClr>
              <a:buSzPts val="2860"/>
              <a:buFont typeface="Noto Sans Symbols"/>
              <a:buChar char="➢"/>
            </a:pPr>
            <a:r>
              <a:rPr lang="en-US" sz="2860" b="0" i="0" u="none" strike="noStrike" cap="none">
                <a:solidFill>
                  <a:srgbClr val="363636"/>
                </a:solidFill>
                <a:latin typeface="Arial"/>
                <a:ea typeface="Arial"/>
                <a:cs typeface="Arial"/>
                <a:sym typeface="Arial"/>
              </a:rPr>
              <a:t>Lightning Talks</a:t>
            </a:r>
            <a:endParaRPr sz="3100"/>
          </a:p>
          <a:p>
            <a:pPr marL="742950" marR="0" lvl="1" indent="-279400" algn="l" rtl="0">
              <a:lnSpc>
                <a:spcPct val="80000"/>
              </a:lnSpc>
              <a:spcBef>
                <a:spcPts val="444"/>
              </a:spcBef>
              <a:spcAft>
                <a:spcPts val="0"/>
              </a:spcAft>
              <a:buClr>
                <a:srgbClr val="703D29"/>
              </a:buClr>
              <a:buSzPts val="2120"/>
              <a:buFont typeface="Noto Sans Symbols"/>
              <a:buChar char="➢"/>
            </a:pPr>
            <a:r>
              <a:rPr lang="en-US" sz="2120" b="0" i="0" u="none" strike="noStrike" cap="none">
                <a:solidFill>
                  <a:srgbClr val="363636"/>
                </a:solidFill>
                <a:latin typeface="Arial"/>
                <a:ea typeface="Arial"/>
                <a:cs typeface="Arial"/>
                <a:sym typeface="Arial"/>
              </a:rPr>
              <a:t>3’ minutes per person, maximum 1 slides (strictly enforced)</a:t>
            </a:r>
            <a:endParaRPr sz="2300"/>
          </a:p>
          <a:p>
            <a:pPr marL="1143000" marR="0" lvl="2" indent="-222250" algn="l" rtl="0">
              <a:lnSpc>
                <a:spcPct val="80000"/>
              </a:lnSpc>
              <a:spcBef>
                <a:spcPts val="333"/>
              </a:spcBef>
              <a:spcAft>
                <a:spcPts val="0"/>
              </a:spcAft>
              <a:buClr>
                <a:srgbClr val="E4D700"/>
              </a:buClr>
              <a:buSzPts val="1565"/>
              <a:buFont typeface="Noto Sans Symbols"/>
              <a:buChar char="➢"/>
            </a:pPr>
            <a:r>
              <a:rPr lang="en-US" sz="1565" b="0" i="0" u="none" strike="noStrike" cap="none">
                <a:solidFill>
                  <a:srgbClr val="363636"/>
                </a:solidFill>
                <a:latin typeface="Arial"/>
                <a:ea typeface="Arial"/>
                <a:cs typeface="Arial"/>
                <a:sym typeface="Arial"/>
              </a:rPr>
              <a:t>Brief, elevator-pitch description of own research</a:t>
            </a:r>
            <a:endParaRPr sz="1700"/>
          </a:p>
          <a:p>
            <a:pPr marL="1143000" marR="0" lvl="2" indent="-222250" algn="l" rtl="0">
              <a:lnSpc>
                <a:spcPct val="80000"/>
              </a:lnSpc>
              <a:spcBef>
                <a:spcPts val="333"/>
              </a:spcBef>
              <a:spcAft>
                <a:spcPts val="0"/>
              </a:spcAft>
              <a:buClr>
                <a:srgbClr val="E4D700"/>
              </a:buClr>
              <a:buSzPts val="1565"/>
              <a:buFont typeface="Noto Sans Symbols"/>
              <a:buChar char="➢"/>
            </a:pPr>
            <a:r>
              <a:rPr lang="en-US" sz="1565" b="0" i="0" u="none" strike="noStrike" cap="none">
                <a:solidFill>
                  <a:srgbClr val="363636"/>
                </a:solidFill>
                <a:latin typeface="Arial"/>
                <a:ea typeface="Arial"/>
                <a:cs typeface="Arial"/>
                <a:sym typeface="Arial"/>
              </a:rPr>
              <a:t>Relevance to RDA</a:t>
            </a:r>
            <a:endParaRPr sz="1700"/>
          </a:p>
          <a:p>
            <a:pPr marL="1143000" marR="0" lvl="2" indent="-222250" algn="l" rtl="0">
              <a:lnSpc>
                <a:spcPct val="80000"/>
              </a:lnSpc>
              <a:spcBef>
                <a:spcPts val="333"/>
              </a:spcBef>
              <a:spcAft>
                <a:spcPts val="0"/>
              </a:spcAft>
              <a:buClr>
                <a:srgbClr val="E4D700"/>
              </a:buClr>
              <a:buSzPts val="1565"/>
              <a:buFont typeface="Noto Sans Symbols"/>
              <a:buChar char="➢"/>
            </a:pPr>
            <a:r>
              <a:rPr lang="en-US" sz="1565" b="0" i="0" u="none" strike="noStrike" cap="none">
                <a:solidFill>
                  <a:srgbClr val="363636"/>
                </a:solidFill>
                <a:latin typeface="Arial"/>
                <a:ea typeface="Arial"/>
                <a:cs typeface="Arial"/>
                <a:sym typeface="Arial"/>
              </a:rPr>
              <a:t>What are your expectations for ECEIG</a:t>
            </a:r>
            <a:endParaRPr sz="1700"/>
          </a:p>
          <a:p>
            <a:pPr marL="342900" marR="0" lvl="0" indent="-336550" algn="l" rtl="0">
              <a:lnSpc>
                <a:spcPct val="80000"/>
              </a:lnSpc>
              <a:spcBef>
                <a:spcPts val="592"/>
              </a:spcBef>
              <a:spcAft>
                <a:spcPts val="0"/>
              </a:spcAft>
              <a:buClr>
                <a:srgbClr val="58A618"/>
              </a:buClr>
              <a:buSzPts val="2860"/>
              <a:buFont typeface="Noto Sans Symbols"/>
              <a:buChar char="➢"/>
            </a:pPr>
            <a:r>
              <a:rPr lang="en-US" sz="2860" b="0" i="0" u="none" strike="noStrike" cap="none">
                <a:solidFill>
                  <a:srgbClr val="363636"/>
                </a:solidFill>
                <a:latin typeface="Arial"/>
                <a:ea typeface="Arial"/>
                <a:cs typeface="Arial"/>
                <a:sym typeface="Arial"/>
              </a:rPr>
              <a:t>Discussion within ECEIG</a:t>
            </a:r>
            <a:endParaRPr sz="3100"/>
          </a:p>
          <a:p>
            <a:pPr marL="742950" marR="0" lvl="1" indent="-279400" algn="l" rtl="0">
              <a:lnSpc>
                <a:spcPct val="80000"/>
              </a:lnSpc>
              <a:spcBef>
                <a:spcPts val="444"/>
              </a:spcBef>
              <a:spcAft>
                <a:spcPts val="0"/>
              </a:spcAft>
              <a:buClr>
                <a:srgbClr val="703D29"/>
              </a:buClr>
              <a:buSzPts val="2120"/>
              <a:buFont typeface="Noto Sans Symbols"/>
              <a:buChar char="➢"/>
            </a:pPr>
            <a:r>
              <a:rPr lang="en-US" sz="2120" b="0" i="0" u="none" strike="noStrike" cap="none">
                <a:solidFill>
                  <a:srgbClr val="363636"/>
                </a:solidFill>
                <a:latin typeface="Arial"/>
                <a:ea typeface="Arial"/>
                <a:cs typeface="Arial"/>
                <a:sym typeface="Arial"/>
              </a:rPr>
              <a:t>Point A: Describe our goals for ECEIG: GitHub, Slack, Mentoring</a:t>
            </a:r>
            <a:endParaRPr sz="2300"/>
          </a:p>
          <a:p>
            <a:pPr marL="742950" marR="0" lvl="1" indent="-279400" algn="l" rtl="0">
              <a:lnSpc>
                <a:spcPct val="80000"/>
              </a:lnSpc>
              <a:spcBef>
                <a:spcPts val="444"/>
              </a:spcBef>
              <a:spcAft>
                <a:spcPts val="0"/>
              </a:spcAft>
              <a:buClr>
                <a:srgbClr val="703D29"/>
              </a:buClr>
              <a:buSzPts val="2120"/>
              <a:buFont typeface="Noto Sans Symbols"/>
              <a:buChar char="➢"/>
            </a:pPr>
            <a:r>
              <a:rPr lang="en-US" sz="2120" b="0" i="0" u="none" strike="noStrike" cap="none">
                <a:solidFill>
                  <a:srgbClr val="363636"/>
                </a:solidFill>
                <a:latin typeface="Arial"/>
                <a:ea typeface="Arial"/>
                <a:cs typeface="Arial"/>
                <a:sym typeface="Arial"/>
              </a:rPr>
              <a:t>Point B: Mentoring program.</a:t>
            </a:r>
            <a:endParaRPr sz="2300"/>
          </a:p>
          <a:p>
            <a:pPr marL="1143000" marR="0" lvl="2" indent="-222250" algn="l" rtl="0">
              <a:lnSpc>
                <a:spcPct val="80000"/>
              </a:lnSpc>
              <a:spcBef>
                <a:spcPts val="333"/>
              </a:spcBef>
              <a:spcAft>
                <a:spcPts val="0"/>
              </a:spcAft>
              <a:buClr>
                <a:srgbClr val="E4D700"/>
              </a:buClr>
              <a:buSzPts val="1565"/>
              <a:buFont typeface="Noto Sans Symbols"/>
              <a:buChar char="➢"/>
            </a:pPr>
            <a:r>
              <a:rPr lang="en-US" sz="1565" b="0" i="0" u="none" strike="noStrike" cap="none">
                <a:solidFill>
                  <a:srgbClr val="363636"/>
                </a:solidFill>
                <a:latin typeface="Arial"/>
                <a:ea typeface="Arial"/>
                <a:cs typeface="Arial"/>
                <a:sym typeface="Arial"/>
              </a:rPr>
              <a:t>Short self intro of mentors in the room</a:t>
            </a:r>
            <a:endParaRPr sz="1700"/>
          </a:p>
          <a:p>
            <a:pPr marL="342900" marR="0" lvl="0" indent="-336550" algn="l" rtl="0">
              <a:lnSpc>
                <a:spcPct val="80000"/>
              </a:lnSpc>
              <a:spcBef>
                <a:spcPts val="592"/>
              </a:spcBef>
              <a:spcAft>
                <a:spcPts val="0"/>
              </a:spcAft>
              <a:buClr>
                <a:srgbClr val="58A618"/>
              </a:buClr>
              <a:buSzPts val="2860"/>
              <a:buFont typeface="Noto Sans Symbols"/>
              <a:buChar char="➢"/>
            </a:pPr>
            <a:r>
              <a:rPr lang="en-US" sz="2860" b="0" i="0" u="none" strike="noStrike" cap="none">
                <a:solidFill>
                  <a:srgbClr val="363636"/>
                </a:solidFill>
                <a:latin typeface="Arial"/>
                <a:ea typeface="Arial"/>
                <a:cs typeface="Arial"/>
                <a:sym typeface="Arial"/>
              </a:rPr>
              <a:t>Wrap-up - Next steps</a:t>
            </a:r>
            <a:endParaRPr sz="3100"/>
          </a:p>
          <a:p>
            <a:pPr marL="342900" marR="0" lvl="0" indent="-154940" algn="l" rtl="0">
              <a:lnSpc>
                <a:spcPct val="80000"/>
              </a:lnSpc>
              <a:spcBef>
                <a:spcPts val="592"/>
              </a:spcBef>
              <a:spcAft>
                <a:spcPts val="0"/>
              </a:spcAft>
              <a:buClr>
                <a:srgbClr val="58A618"/>
              </a:buClr>
              <a:buSzPts val="2960"/>
              <a:buFont typeface="Noto Sans Symbols"/>
              <a:buNone/>
            </a:pPr>
            <a:endParaRPr sz="2860" b="0" i="0" u="none" strike="noStrike" cap="none">
              <a:solidFill>
                <a:srgbClr val="363636"/>
              </a:solidFill>
              <a:latin typeface="Arial"/>
              <a:ea typeface="Arial"/>
              <a:cs typeface="Arial"/>
              <a:sym typeface="Arial"/>
            </a:endParaRPr>
          </a:p>
        </p:txBody>
      </p:sp>
      <p:sp>
        <p:nvSpPr>
          <p:cNvPr id="38" name="Google Shape;38;p8"/>
          <p:cNvSpPr txBox="1">
            <a:spLocks noGrp="1"/>
          </p:cNvSpPr>
          <p:nvPr>
            <p:ph type="title"/>
          </p:nvPr>
        </p:nvSpPr>
        <p:spPr>
          <a:xfrm>
            <a:off x="755576" y="0"/>
            <a:ext cx="7560840" cy="98107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3600" b="1" i="0" u="none" strike="noStrike" cap="none">
                <a:solidFill>
                  <a:srgbClr val="58A618"/>
                </a:solidFill>
                <a:latin typeface="Arial"/>
                <a:ea typeface="Arial"/>
                <a:cs typeface="Arial"/>
                <a:sym typeface="Arial"/>
              </a:rPr>
              <a:t>Agenda</a:t>
            </a:r>
            <a:endParaRPr sz="3600" b="1" i="0" u="none" strike="noStrike" cap="none">
              <a:solidFill>
                <a:srgbClr val="58A618"/>
              </a:solidFill>
              <a:latin typeface="Arial"/>
              <a:ea typeface="Arial"/>
              <a:cs typeface="Arial"/>
              <a:sym typeface="Arial"/>
            </a:endParaRPr>
          </a:p>
        </p:txBody>
      </p:sp>
    </p:spTree>
    <p:extLst>
      <p:ext uri="{BB962C8B-B14F-4D97-AF65-F5344CB8AC3E}">
        <p14:creationId xmlns:p14="http://schemas.microsoft.com/office/powerpoint/2010/main" val="10425362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18"/>
          <p:cNvSpPr txBox="1">
            <a:spLocks noGrp="1"/>
          </p:cNvSpPr>
          <p:nvPr>
            <p:ph type="body" idx="1"/>
          </p:nvPr>
        </p:nvSpPr>
        <p:spPr>
          <a:xfrm>
            <a:off x="755576" y="1340768"/>
            <a:ext cx="8137599" cy="4785395"/>
          </a:xfrm>
          <a:prstGeom prst="rect">
            <a:avLst/>
          </a:prstGeom>
          <a:noFill/>
          <a:ln>
            <a:noFill/>
          </a:ln>
        </p:spPr>
        <p:txBody>
          <a:bodyPr spcFirstLastPara="1" wrap="square" lIns="91425" tIns="45700" rIns="91425" bIns="45700" anchor="t" anchorCtr="0">
            <a:noAutofit/>
          </a:bodyPr>
          <a:lstStyle/>
          <a:p>
            <a:pPr marL="342900" marR="0" lvl="0" indent="-342900" algn="l" rtl="0">
              <a:lnSpc>
                <a:spcPct val="90000"/>
              </a:lnSpc>
              <a:spcBef>
                <a:spcPts val="0"/>
              </a:spcBef>
              <a:spcAft>
                <a:spcPts val="0"/>
              </a:spcAft>
              <a:buClr>
                <a:srgbClr val="58A618"/>
              </a:buClr>
              <a:buSzPts val="2960"/>
              <a:buFont typeface="Noto Sans Symbols"/>
              <a:buChar char="▪"/>
            </a:pPr>
            <a:r>
              <a:rPr lang="en-US" sz="2960" dirty="0">
                <a:solidFill>
                  <a:srgbClr val="363636"/>
                </a:solidFill>
                <a:ea typeface="Arial"/>
                <a:sym typeface="Arial"/>
              </a:rPr>
              <a:t>Follow </a:t>
            </a:r>
            <a:r>
              <a:rPr lang="en-US" sz="2960" b="0" i="0" u="none" strike="noStrike" cap="none" dirty="0">
                <a:solidFill>
                  <a:srgbClr val="363636"/>
                </a:solidFill>
                <a:latin typeface="Arial"/>
                <a:ea typeface="Arial"/>
                <a:cs typeface="Arial"/>
                <a:sym typeface="Arial"/>
              </a:rPr>
              <a:t>ECEIG on Twitter </a:t>
            </a:r>
          </a:p>
          <a:p>
            <a:pPr marL="342900" marR="0" lvl="0" indent="-342900" algn="l" rtl="0">
              <a:lnSpc>
                <a:spcPct val="90000"/>
              </a:lnSpc>
              <a:spcBef>
                <a:spcPts val="0"/>
              </a:spcBef>
              <a:spcAft>
                <a:spcPts val="0"/>
              </a:spcAft>
              <a:buClr>
                <a:srgbClr val="58A618"/>
              </a:buClr>
              <a:buSzPts val="2960"/>
              <a:buFont typeface="Noto Sans Symbols"/>
              <a:buChar char="▪"/>
            </a:pPr>
            <a:endParaRPr lang="en-US" sz="2960" dirty="0">
              <a:solidFill>
                <a:srgbClr val="363636"/>
              </a:solidFill>
              <a:ea typeface="Arial"/>
              <a:sym typeface="Arial"/>
            </a:endParaRPr>
          </a:p>
          <a:p>
            <a:pPr marL="0" marR="0" lvl="0" indent="0" algn="l" rtl="0">
              <a:lnSpc>
                <a:spcPct val="90000"/>
              </a:lnSpc>
              <a:spcBef>
                <a:spcPts val="0"/>
              </a:spcBef>
              <a:spcAft>
                <a:spcPts val="0"/>
              </a:spcAft>
              <a:buClr>
                <a:srgbClr val="58A618"/>
              </a:buClr>
              <a:buSzPts val="2960"/>
              <a:buNone/>
            </a:pPr>
            <a:r>
              <a:rPr lang="en-US" sz="2960" b="0" i="0" u="none" strike="noStrike" cap="none" dirty="0">
                <a:solidFill>
                  <a:srgbClr val="363636"/>
                </a:solidFill>
                <a:latin typeface="Arial"/>
                <a:ea typeface="Arial"/>
                <a:cs typeface="Arial"/>
                <a:sym typeface="Arial"/>
              </a:rPr>
              <a:t>				@</a:t>
            </a:r>
            <a:r>
              <a:rPr lang="en-US" sz="2960" b="0" i="0" u="none" strike="noStrike" cap="none" dirty="0" err="1">
                <a:solidFill>
                  <a:srgbClr val="363636"/>
                </a:solidFill>
                <a:latin typeface="Arial"/>
                <a:ea typeface="Arial"/>
                <a:cs typeface="Arial"/>
                <a:sym typeface="Arial"/>
              </a:rPr>
              <a:t>rdaeceig</a:t>
            </a:r>
            <a:endParaRPr lang="en-US" sz="2960" b="0" i="0" u="none" strike="noStrike" cap="none" dirty="0">
              <a:solidFill>
                <a:srgbClr val="363636"/>
              </a:solidFill>
              <a:latin typeface="Arial"/>
              <a:ea typeface="Arial"/>
              <a:cs typeface="Arial"/>
              <a:sym typeface="Arial"/>
            </a:endParaRPr>
          </a:p>
          <a:p>
            <a:pPr marL="0" lvl="0" indent="0">
              <a:lnSpc>
                <a:spcPct val="90000"/>
              </a:lnSpc>
              <a:spcBef>
                <a:spcPts val="0"/>
              </a:spcBef>
              <a:spcAft>
                <a:spcPts val="0"/>
              </a:spcAft>
              <a:buSzPts val="2960"/>
              <a:buNone/>
            </a:pPr>
            <a:endParaRPr u="sng" dirty="0"/>
          </a:p>
        </p:txBody>
      </p:sp>
      <p:sp>
        <p:nvSpPr>
          <p:cNvPr id="102" name="Google Shape;102;p18"/>
          <p:cNvSpPr txBox="1">
            <a:spLocks noGrp="1"/>
          </p:cNvSpPr>
          <p:nvPr>
            <p:ph type="title"/>
          </p:nvPr>
        </p:nvSpPr>
        <p:spPr>
          <a:xfrm>
            <a:off x="755576" y="0"/>
            <a:ext cx="7560840" cy="98107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3600" b="1" i="0" u="none" strike="noStrike" cap="none">
                <a:solidFill>
                  <a:srgbClr val="58A618"/>
                </a:solidFill>
                <a:latin typeface="Arial"/>
                <a:ea typeface="Arial"/>
                <a:cs typeface="Arial"/>
                <a:sym typeface="Arial"/>
              </a:rPr>
              <a:t>How to Join the Discussion</a:t>
            </a:r>
            <a:endParaRPr sz="3600" b="1" i="0" u="none" strike="noStrike" cap="none">
              <a:solidFill>
                <a:srgbClr val="58A618"/>
              </a:solidFill>
              <a:latin typeface="Arial"/>
              <a:ea typeface="Arial"/>
              <a:cs typeface="Arial"/>
              <a:sym typeface="Arial"/>
            </a:endParaRPr>
          </a:p>
        </p:txBody>
      </p:sp>
      <p:pic>
        <p:nvPicPr>
          <p:cNvPr id="2" name="Picture 1">
            <a:extLst>
              <a:ext uri="{FF2B5EF4-FFF2-40B4-BE49-F238E27FC236}">
                <a16:creationId xmlns:a16="http://schemas.microsoft.com/office/drawing/2014/main" id="{1DEC42F1-37AA-954F-BD3C-82B5DA5EC997}"/>
              </a:ext>
            </a:extLst>
          </p:cNvPr>
          <p:cNvPicPr>
            <a:picLocks noChangeAspect="1"/>
          </p:cNvPicPr>
          <p:nvPr/>
        </p:nvPicPr>
        <p:blipFill>
          <a:blip r:embed="rId3"/>
          <a:stretch>
            <a:fillRect/>
          </a:stretch>
        </p:blipFill>
        <p:spPr>
          <a:xfrm>
            <a:off x="2771800" y="2146300"/>
            <a:ext cx="1574800" cy="1282700"/>
          </a:xfrm>
          <a:prstGeom prst="rect">
            <a:avLst/>
          </a:prstGeom>
        </p:spPr>
      </p:pic>
    </p:spTree>
    <p:extLst>
      <p:ext uri="{BB962C8B-B14F-4D97-AF65-F5344CB8AC3E}">
        <p14:creationId xmlns:p14="http://schemas.microsoft.com/office/powerpoint/2010/main" val="21978704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19"/>
          <p:cNvSpPr txBox="1">
            <a:spLocks noGrp="1"/>
          </p:cNvSpPr>
          <p:nvPr>
            <p:ph type="body" idx="1"/>
          </p:nvPr>
        </p:nvSpPr>
        <p:spPr>
          <a:xfrm>
            <a:off x="755650" y="1341438"/>
            <a:ext cx="8137525" cy="4784725"/>
          </a:xfrm>
          <a:prstGeom prst="rect">
            <a:avLst/>
          </a:prstGeom>
          <a:noFill/>
          <a:ln>
            <a:noFill/>
          </a:ln>
        </p:spPr>
        <p:txBody>
          <a:bodyPr spcFirstLastPara="1" wrap="square" lIns="91425" tIns="45700" rIns="91425" bIns="45700" anchor="t" anchorCtr="0">
            <a:noAutofit/>
          </a:bodyPr>
          <a:lstStyle/>
          <a:p>
            <a:pPr marL="342900" marR="0" lvl="0" indent="-139700" algn="l" rtl="0">
              <a:spcBef>
                <a:spcPts val="0"/>
              </a:spcBef>
              <a:spcAft>
                <a:spcPts val="0"/>
              </a:spcAft>
              <a:buClr>
                <a:srgbClr val="58A618"/>
              </a:buClr>
              <a:buSzPts val="3200"/>
              <a:buFont typeface="Noto Sans Symbols"/>
              <a:buNone/>
            </a:pPr>
            <a:endParaRPr sz="3200" b="0" i="0" u="none" strike="noStrike" cap="none">
              <a:solidFill>
                <a:srgbClr val="363636"/>
              </a:solidFill>
              <a:latin typeface="Arial"/>
              <a:ea typeface="Arial"/>
              <a:cs typeface="Arial"/>
              <a:sym typeface="Arial"/>
            </a:endParaRPr>
          </a:p>
          <a:p>
            <a:pPr marL="342900" marR="0" lvl="0" indent="-342900" algn="l" rtl="0">
              <a:spcBef>
                <a:spcPts val="640"/>
              </a:spcBef>
              <a:spcAft>
                <a:spcPts val="0"/>
              </a:spcAft>
              <a:buClr>
                <a:srgbClr val="58A618"/>
              </a:buClr>
              <a:buSzPts val="3200"/>
              <a:buFont typeface="Noto Sans Symbols"/>
              <a:buChar char="▪"/>
            </a:pPr>
            <a:r>
              <a:rPr lang="en-US" sz="3200" b="0" i="0" u="none" strike="noStrike" cap="none">
                <a:solidFill>
                  <a:srgbClr val="363636"/>
                </a:solidFill>
                <a:latin typeface="Arial"/>
                <a:ea typeface="Arial"/>
                <a:cs typeface="Arial"/>
                <a:sym typeface="Arial"/>
              </a:rPr>
              <a:t>Structures and ideas are all in place, so we need:</a:t>
            </a:r>
            <a:endParaRPr/>
          </a:p>
          <a:p>
            <a:pPr marL="342900" marR="0" lvl="0" indent="-139700" algn="l" rtl="0">
              <a:spcBef>
                <a:spcPts val="640"/>
              </a:spcBef>
              <a:spcAft>
                <a:spcPts val="0"/>
              </a:spcAft>
              <a:buClr>
                <a:srgbClr val="58A618"/>
              </a:buClr>
              <a:buSzPts val="3200"/>
              <a:buFont typeface="Noto Sans Symbols"/>
              <a:buNone/>
            </a:pPr>
            <a:endParaRPr sz="3200" b="0" i="0" u="none" strike="noStrike" cap="none">
              <a:solidFill>
                <a:srgbClr val="363636"/>
              </a:solidFill>
              <a:latin typeface="Arial"/>
              <a:ea typeface="Arial"/>
              <a:cs typeface="Arial"/>
              <a:sym typeface="Arial"/>
            </a:endParaRPr>
          </a:p>
          <a:p>
            <a:pPr marL="342900" marR="0" lvl="0" indent="-342900" algn="ctr" rtl="0">
              <a:spcBef>
                <a:spcPts val="640"/>
              </a:spcBef>
              <a:spcAft>
                <a:spcPts val="0"/>
              </a:spcAft>
              <a:buClr>
                <a:srgbClr val="58A618"/>
              </a:buClr>
              <a:buSzPts val="3200"/>
              <a:buFont typeface="Noto Sans Symbols"/>
              <a:buChar char="❑"/>
            </a:pPr>
            <a:r>
              <a:rPr lang="en-US" sz="3200" b="0" i="0" u="none" strike="noStrike" cap="none">
                <a:solidFill>
                  <a:srgbClr val="363636"/>
                </a:solidFill>
                <a:latin typeface="Arial"/>
                <a:ea typeface="Arial"/>
                <a:cs typeface="Arial"/>
                <a:sym typeface="Arial"/>
              </a:rPr>
              <a:t>Engagement from everyone!</a:t>
            </a:r>
            <a:endParaRPr/>
          </a:p>
          <a:p>
            <a:pPr marL="342900" marR="0" lvl="0" indent="-139700" algn="l" rtl="0">
              <a:spcBef>
                <a:spcPts val="640"/>
              </a:spcBef>
              <a:spcAft>
                <a:spcPts val="0"/>
              </a:spcAft>
              <a:buClr>
                <a:srgbClr val="58A618"/>
              </a:buClr>
              <a:buSzPts val="3200"/>
              <a:buFont typeface="Noto Sans Symbols"/>
              <a:buNone/>
            </a:pPr>
            <a:endParaRPr sz="3200" b="0" i="0" u="none" strike="noStrike" cap="none">
              <a:solidFill>
                <a:srgbClr val="363636"/>
              </a:solidFill>
              <a:latin typeface="Arial"/>
              <a:ea typeface="Arial"/>
              <a:cs typeface="Arial"/>
              <a:sym typeface="Arial"/>
            </a:endParaRPr>
          </a:p>
          <a:p>
            <a:pPr marL="342900" marR="0" lvl="0" indent="-139700" algn="l" rtl="0">
              <a:spcBef>
                <a:spcPts val="640"/>
              </a:spcBef>
              <a:spcAft>
                <a:spcPts val="0"/>
              </a:spcAft>
              <a:buClr>
                <a:srgbClr val="58A618"/>
              </a:buClr>
              <a:buSzPts val="3200"/>
              <a:buFont typeface="Noto Sans Symbols"/>
              <a:buNone/>
            </a:pPr>
            <a:endParaRPr sz="3200" b="0" i="0" u="none" strike="noStrike" cap="none">
              <a:solidFill>
                <a:srgbClr val="363636"/>
              </a:solidFill>
              <a:latin typeface="Arial"/>
              <a:ea typeface="Arial"/>
              <a:cs typeface="Arial"/>
              <a:sym typeface="Arial"/>
            </a:endParaRPr>
          </a:p>
        </p:txBody>
      </p:sp>
      <p:sp>
        <p:nvSpPr>
          <p:cNvPr id="109" name="Google Shape;109;p19"/>
          <p:cNvSpPr txBox="1">
            <a:spLocks noGrp="1"/>
          </p:cNvSpPr>
          <p:nvPr>
            <p:ph type="title"/>
          </p:nvPr>
        </p:nvSpPr>
        <p:spPr>
          <a:xfrm>
            <a:off x="755650" y="0"/>
            <a:ext cx="7561263" cy="98107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3600" b="1" i="0" u="none" strike="noStrike" cap="none">
                <a:solidFill>
                  <a:srgbClr val="58A618"/>
                </a:solidFill>
                <a:latin typeface="Arial"/>
                <a:ea typeface="Arial"/>
                <a:cs typeface="Arial"/>
                <a:sym typeface="Arial"/>
              </a:rPr>
              <a:t>Future Steps</a:t>
            </a:r>
            <a:endParaRPr sz="3600" b="1" i="0" u="none" strike="noStrike" cap="none">
              <a:solidFill>
                <a:srgbClr val="58A618"/>
              </a:solidFill>
              <a:latin typeface="Arial"/>
              <a:ea typeface="Arial"/>
              <a:cs typeface="Arial"/>
              <a:sym typeface="Arial"/>
            </a:endParaRPr>
          </a:p>
        </p:txBody>
      </p:sp>
    </p:spTree>
    <p:extLst>
      <p:ext uri="{BB962C8B-B14F-4D97-AF65-F5344CB8AC3E}">
        <p14:creationId xmlns:p14="http://schemas.microsoft.com/office/powerpoint/2010/main" val="12740293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20"/>
          <p:cNvSpPr txBox="1">
            <a:spLocks noGrp="1"/>
          </p:cNvSpPr>
          <p:nvPr>
            <p:ph type="title"/>
          </p:nvPr>
        </p:nvSpPr>
        <p:spPr>
          <a:xfrm>
            <a:off x="755576" y="0"/>
            <a:ext cx="7560840" cy="981075"/>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3600" b="1" i="0" u="none" strike="noStrike" cap="none">
                <a:solidFill>
                  <a:srgbClr val="58A618"/>
                </a:solidFill>
                <a:latin typeface="Arial"/>
                <a:ea typeface="Arial"/>
                <a:cs typeface="Arial"/>
                <a:sym typeface="Arial"/>
              </a:rPr>
              <a:t>Thanks!</a:t>
            </a:r>
            <a:endParaRPr sz="3600" b="1" i="0" u="none" strike="noStrike" cap="none">
              <a:solidFill>
                <a:srgbClr val="58A618"/>
              </a:solidFill>
              <a:latin typeface="Arial"/>
              <a:ea typeface="Arial"/>
              <a:cs typeface="Arial"/>
              <a:sym typeface="Arial"/>
            </a:endParaRPr>
          </a:p>
        </p:txBody>
      </p:sp>
      <p:pic>
        <p:nvPicPr>
          <p:cNvPr id="115" name="Google Shape;115;p20"/>
          <p:cNvPicPr preferRelativeResize="0"/>
          <p:nvPr/>
        </p:nvPicPr>
        <p:blipFill rotWithShape="1">
          <a:blip r:embed="rId3">
            <a:alphaModFix/>
          </a:blip>
          <a:srcRect/>
          <a:stretch/>
        </p:blipFill>
        <p:spPr>
          <a:xfrm>
            <a:off x="5508104" y="3470897"/>
            <a:ext cx="3260335" cy="2416595"/>
          </a:xfrm>
          <a:prstGeom prst="rect">
            <a:avLst/>
          </a:prstGeom>
          <a:noFill/>
          <a:ln>
            <a:noFill/>
          </a:ln>
        </p:spPr>
      </p:pic>
      <p:pic>
        <p:nvPicPr>
          <p:cNvPr id="116" name="Google Shape;116;p20"/>
          <p:cNvPicPr preferRelativeResize="0"/>
          <p:nvPr/>
        </p:nvPicPr>
        <p:blipFill rotWithShape="1">
          <a:blip r:embed="rId4">
            <a:alphaModFix/>
          </a:blip>
          <a:srcRect/>
          <a:stretch/>
        </p:blipFill>
        <p:spPr>
          <a:xfrm>
            <a:off x="395536" y="1052736"/>
            <a:ext cx="2880320" cy="2880320"/>
          </a:xfrm>
          <a:prstGeom prst="rect">
            <a:avLst/>
          </a:prstGeom>
          <a:noFill/>
          <a:ln>
            <a:noFill/>
          </a:ln>
        </p:spPr>
      </p:pic>
      <p:pic>
        <p:nvPicPr>
          <p:cNvPr id="117" name="Google Shape;117;p20"/>
          <p:cNvPicPr preferRelativeResize="0"/>
          <p:nvPr/>
        </p:nvPicPr>
        <p:blipFill rotWithShape="1">
          <a:blip r:embed="rId5">
            <a:alphaModFix/>
          </a:blip>
          <a:srcRect/>
          <a:stretch/>
        </p:blipFill>
        <p:spPr>
          <a:xfrm>
            <a:off x="3292268" y="1700808"/>
            <a:ext cx="2978387" cy="2978387"/>
          </a:xfrm>
          <a:prstGeom prst="rect">
            <a:avLst/>
          </a:prstGeom>
          <a:noFill/>
          <a:ln>
            <a:noFill/>
          </a:ln>
        </p:spPr>
      </p:pic>
    </p:spTree>
    <p:extLst>
      <p:ext uri="{BB962C8B-B14F-4D97-AF65-F5344CB8AC3E}">
        <p14:creationId xmlns:p14="http://schemas.microsoft.com/office/powerpoint/2010/main" val="21661554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Early career researchers and professionals usually need additional support for:</a:t>
            </a:r>
          </a:p>
          <a:p>
            <a:pPr lvl="1">
              <a:buFont typeface="Wingdings" panose="05000000000000000000" pitchFamily="2" charset="2"/>
              <a:buChar char="Ø"/>
            </a:pPr>
            <a:r>
              <a:rPr lang="en-US" dirty="0"/>
              <a:t>networking amongst themselves to learn about other Early Career scientists and their research, i.e., establishing a “network of peers”, and</a:t>
            </a:r>
          </a:p>
          <a:p>
            <a:pPr lvl="1">
              <a:buFont typeface="Wingdings" panose="05000000000000000000" pitchFamily="2" charset="2"/>
              <a:buChar char="Ø"/>
            </a:pPr>
            <a:r>
              <a:rPr lang="en-US" dirty="0"/>
              <a:t>mentoring from senior RDA members who are interested in mentoring Early Career Researchers and Professionals.</a:t>
            </a:r>
            <a:endParaRPr lang="x-none"/>
          </a:p>
        </p:txBody>
      </p:sp>
      <p:sp>
        <p:nvSpPr>
          <p:cNvPr id="3" name="Title 2"/>
          <p:cNvSpPr>
            <a:spLocks noGrp="1"/>
          </p:cNvSpPr>
          <p:nvPr>
            <p:ph type="title"/>
          </p:nvPr>
        </p:nvSpPr>
        <p:spPr/>
        <p:txBody>
          <a:bodyPr/>
          <a:lstStyle/>
          <a:p>
            <a:r>
              <a:rPr lang="en-US" dirty="0"/>
              <a:t>Purpose of ECE IG</a:t>
            </a:r>
            <a:endParaRPr lang="x-none"/>
          </a:p>
        </p:txBody>
      </p:sp>
    </p:spTree>
    <p:extLst>
      <p:ext uri="{BB962C8B-B14F-4D97-AF65-F5344CB8AC3E}">
        <p14:creationId xmlns:p14="http://schemas.microsoft.com/office/powerpoint/2010/main" val="26000278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85000" lnSpcReduction="20000"/>
          </a:bodyPr>
          <a:lstStyle/>
          <a:p>
            <a:pPr marL="514350" indent="-514350">
              <a:buFont typeface="+mj-lt"/>
              <a:buAutoNum type="arabicPeriod"/>
            </a:pPr>
            <a:r>
              <a:rPr lang="en-US" dirty="0"/>
              <a:t>Focus on Early Career Researchers and Professionals because they need the most support</a:t>
            </a:r>
          </a:p>
          <a:p>
            <a:pPr marL="514350" indent="-514350">
              <a:buFont typeface="+mj-lt"/>
              <a:buAutoNum type="arabicPeriod"/>
            </a:pPr>
            <a:r>
              <a:rPr lang="en-US" u="sng" dirty="0"/>
              <a:t>Establish a volunteer-based mentoring progamme</a:t>
            </a:r>
          </a:p>
          <a:p>
            <a:pPr marL="514350" indent="-514350">
              <a:buFont typeface="+mj-lt"/>
              <a:buAutoNum type="arabicPeriod"/>
            </a:pPr>
            <a:r>
              <a:rPr lang="en-US" dirty="0"/>
              <a:t>Network across domains to establish an interdisciplinary network of peers</a:t>
            </a:r>
          </a:p>
          <a:p>
            <a:pPr marL="514350" indent="-514350">
              <a:buFont typeface="+mj-lt"/>
              <a:buAutoNum type="arabicPeriod"/>
            </a:pPr>
            <a:r>
              <a:rPr lang="en-US" u="sng" dirty="0"/>
              <a:t>Provide a space for people who have more experience with RDA to pass on knowledge and lessons learned to Early Career Researchers and Professionals</a:t>
            </a:r>
          </a:p>
          <a:p>
            <a:pPr marL="514350" indent="-514350">
              <a:buFont typeface="+mj-lt"/>
              <a:buAutoNum type="arabicPeriod"/>
            </a:pPr>
            <a:r>
              <a:rPr lang="en-US" dirty="0"/>
              <a:t>Create a social outlet specifically for Early Career Researchers and Professionals</a:t>
            </a:r>
            <a:endParaRPr lang="x-none"/>
          </a:p>
        </p:txBody>
      </p:sp>
      <p:sp>
        <p:nvSpPr>
          <p:cNvPr id="3" name="Title 2"/>
          <p:cNvSpPr>
            <a:spLocks noGrp="1"/>
          </p:cNvSpPr>
          <p:nvPr>
            <p:ph type="title"/>
          </p:nvPr>
        </p:nvSpPr>
        <p:spPr/>
        <p:txBody>
          <a:bodyPr/>
          <a:lstStyle/>
          <a:p>
            <a:r>
              <a:rPr lang="en-US" dirty="0"/>
              <a:t>Objectives of ECE IG</a:t>
            </a:r>
            <a:endParaRPr lang="x-none"/>
          </a:p>
        </p:txBody>
      </p:sp>
    </p:spTree>
    <p:extLst>
      <p:ext uri="{BB962C8B-B14F-4D97-AF65-F5344CB8AC3E}">
        <p14:creationId xmlns:p14="http://schemas.microsoft.com/office/powerpoint/2010/main" val="40382636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dirty="0"/>
              <a:t>Informal mentoring program:</a:t>
            </a:r>
          </a:p>
          <a:p>
            <a:pPr lvl="1"/>
            <a:r>
              <a:rPr lang="en-US" dirty="0"/>
              <a:t>Zoom “Ask Me Anything” sessions where mentees ask questions and mentors answer the questions or put mentees in touch with those who they think can answer their questions. </a:t>
            </a:r>
          </a:p>
          <a:p>
            <a:pPr lvl="1"/>
            <a:r>
              <a:rPr lang="en-US" dirty="0"/>
              <a:t>We hope to encourage more engagement from mentees! </a:t>
            </a:r>
          </a:p>
        </p:txBody>
      </p:sp>
      <p:sp>
        <p:nvSpPr>
          <p:cNvPr id="3" name="Title 2"/>
          <p:cNvSpPr>
            <a:spLocks noGrp="1"/>
          </p:cNvSpPr>
          <p:nvPr>
            <p:ph type="title"/>
          </p:nvPr>
        </p:nvSpPr>
        <p:spPr/>
        <p:txBody>
          <a:bodyPr/>
          <a:lstStyle/>
          <a:p>
            <a:r>
              <a:rPr lang="en-US" dirty="0"/>
              <a:t>Objective #2</a:t>
            </a:r>
            <a:endParaRPr lang="x-none"/>
          </a:p>
        </p:txBody>
      </p:sp>
    </p:spTree>
    <p:extLst>
      <p:ext uri="{BB962C8B-B14F-4D97-AF65-F5344CB8AC3E}">
        <p14:creationId xmlns:p14="http://schemas.microsoft.com/office/powerpoint/2010/main" val="21485770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261BDCE3-3267-CC4A-B360-1DC8933904A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634596" y="1341438"/>
            <a:ext cx="6379633" cy="4784725"/>
          </a:xfrm>
        </p:spPr>
      </p:pic>
      <p:sp>
        <p:nvSpPr>
          <p:cNvPr id="3" name="Title 2"/>
          <p:cNvSpPr>
            <a:spLocks noGrp="1"/>
          </p:cNvSpPr>
          <p:nvPr>
            <p:ph type="title"/>
          </p:nvPr>
        </p:nvSpPr>
        <p:spPr/>
        <p:txBody>
          <a:bodyPr/>
          <a:lstStyle/>
          <a:p>
            <a:r>
              <a:rPr lang="en-US" dirty="0"/>
              <a:t>Objective #2</a:t>
            </a:r>
            <a:endParaRPr lang="x-none"/>
          </a:p>
        </p:txBody>
      </p:sp>
    </p:spTree>
    <p:extLst>
      <p:ext uri="{BB962C8B-B14F-4D97-AF65-F5344CB8AC3E}">
        <p14:creationId xmlns:p14="http://schemas.microsoft.com/office/powerpoint/2010/main" val="17707982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E055808-F86F-6549-884A-A6107EDF82A4}"/>
              </a:ext>
            </a:extLst>
          </p:cNvPr>
          <p:cNvSpPr>
            <a:spLocks noGrp="1"/>
          </p:cNvSpPr>
          <p:nvPr>
            <p:ph type="title"/>
          </p:nvPr>
        </p:nvSpPr>
        <p:spPr/>
        <p:txBody>
          <a:bodyPr/>
          <a:lstStyle/>
          <a:p>
            <a:r>
              <a:rPr lang="en-US" dirty="0"/>
              <a:t>Objective #2</a:t>
            </a:r>
          </a:p>
        </p:txBody>
      </p:sp>
      <p:graphicFrame>
        <p:nvGraphicFramePr>
          <p:cNvPr id="7" name="Content Placeholder 6">
            <a:extLst>
              <a:ext uri="{FF2B5EF4-FFF2-40B4-BE49-F238E27FC236}">
                <a16:creationId xmlns:a16="http://schemas.microsoft.com/office/drawing/2014/main" id="{3ED5828B-0D1A-0244-AD52-7D8CB6F7E974}"/>
              </a:ext>
            </a:extLst>
          </p:cNvPr>
          <p:cNvGraphicFramePr>
            <a:graphicFrameLocks noGrp="1"/>
          </p:cNvGraphicFramePr>
          <p:nvPr>
            <p:ph idx="1"/>
            <p:extLst>
              <p:ext uri="{D42A27DB-BD31-4B8C-83A1-F6EECF244321}">
                <p14:modId xmlns:p14="http://schemas.microsoft.com/office/powerpoint/2010/main" val="4022057657"/>
              </p:ext>
            </p:extLst>
          </p:nvPr>
        </p:nvGraphicFramePr>
        <p:xfrm>
          <a:off x="395536" y="1341439"/>
          <a:ext cx="8352927" cy="4820191"/>
        </p:xfrm>
        <a:graphic>
          <a:graphicData uri="http://schemas.openxmlformats.org/drawingml/2006/table">
            <a:tbl>
              <a:tblPr/>
              <a:tblGrid>
                <a:gridCol w="1440160">
                  <a:extLst>
                    <a:ext uri="{9D8B030D-6E8A-4147-A177-3AD203B41FA5}">
                      <a16:colId xmlns:a16="http://schemas.microsoft.com/office/drawing/2014/main" val="3246147294"/>
                    </a:ext>
                  </a:extLst>
                </a:gridCol>
                <a:gridCol w="1224136">
                  <a:extLst>
                    <a:ext uri="{9D8B030D-6E8A-4147-A177-3AD203B41FA5}">
                      <a16:colId xmlns:a16="http://schemas.microsoft.com/office/drawing/2014/main" val="3193230689"/>
                    </a:ext>
                  </a:extLst>
                </a:gridCol>
                <a:gridCol w="2808312">
                  <a:extLst>
                    <a:ext uri="{9D8B030D-6E8A-4147-A177-3AD203B41FA5}">
                      <a16:colId xmlns:a16="http://schemas.microsoft.com/office/drawing/2014/main" val="949032545"/>
                    </a:ext>
                  </a:extLst>
                </a:gridCol>
                <a:gridCol w="2880319">
                  <a:extLst>
                    <a:ext uri="{9D8B030D-6E8A-4147-A177-3AD203B41FA5}">
                      <a16:colId xmlns:a16="http://schemas.microsoft.com/office/drawing/2014/main" val="719078497"/>
                    </a:ext>
                  </a:extLst>
                </a:gridCol>
              </a:tblGrid>
              <a:tr h="198077">
                <a:tc>
                  <a:txBody>
                    <a:bodyPr/>
                    <a:lstStyle/>
                    <a:p>
                      <a:pPr rtl="0" fontAlgn="t"/>
                      <a:r>
                        <a:rPr lang="en-US" sz="1600" b="1" spc="-100" baseline="0" dirty="0">
                          <a:effectLst/>
                        </a:rPr>
                        <a:t>Mentor Name</a:t>
                      </a:r>
                    </a:p>
                  </a:txBody>
                  <a:tcPr marL="0" marR="0" marT="0" marB="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t"/>
                      <a:r>
                        <a:rPr lang="en-US" sz="1600" b="1" spc="-100" baseline="0" dirty="0">
                          <a:effectLst/>
                        </a:rPr>
                        <a:t>Affiliation(s)  Institution(s)</a:t>
                      </a:r>
                    </a:p>
                  </a:txBody>
                  <a:tcPr marL="0" marR="0" marT="0" marB="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t"/>
                      <a:r>
                        <a:rPr lang="en-US" sz="1600" b="1" spc="-100" baseline="0" dirty="0">
                          <a:effectLst/>
                        </a:rPr>
                        <a:t>RDA WG/IG Affiliation(s)</a:t>
                      </a:r>
                    </a:p>
                  </a:txBody>
                  <a:tcPr marL="0" marR="0" marT="0" marB="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t"/>
                      <a:r>
                        <a:rPr lang="en-US" sz="1200" b="1" spc="-100" baseline="0" dirty="0">
                          <a:effectLst/>
                        </a:rPr>
                        <a:t>Expertise (Keywords)</a:t>
                      </a:r>
                    </a:p>
                  </a:txBody>
                  <a:tcPr marL="0" marR="0" marT="0" marB="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549855540"/>
                  </a:ext>
                </a:extLst>
              </a:tr>
              <a:tr h="198077">
                <a:tc>
                  <a:txBody>
                    <a:bodyPr/>
                    <a:lstStyle/>
                    <a:p>
                      <a:pPr rtl="0" fontAlgn="t"/>
                      <a:r>
                        <a:rPr lang="en-US" sz="1600" b="1" spc="-100" baseline="0" dirty="0">
                          <a:effectLst/>
                        </a:rPr>
                        <a:t>Jay Pearlman</a:t>
                      </a:r>
                    </a:p>
                  </a:txBody>
                  <a:tcPr marL="0" marR="0" marT="0" marB="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t"/>
                      <a:r>
                        <a:rPr lang="en-US" sz="1200" spc="-100" baseline="0" dirty="0">
                          <a:effectLst/>
                        </a:rPr>
                        <a:t>IEEE</a:t>
                      </a:r>
                    </a:p>
                  </a:txBody>
                  <a:tcPr marL="0" marR="0" marT="0" marB="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t"/>
                      <a:r>
                        <a:rPr lang="en-US" sz="1200" spc="-100" baseline="0" dirty="0">
                          <a:effectLst/>
                        </a:rPr>
                        <a:t>Brokering Framework WG, etc. </a:t>
                      </a:r>
                    </a:p>
                  </a:txBody>
                  <a:tcPr marL="0" marR="0" marT="0" marB="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t"/>
                      <a:endParaRPr lang="en-US" sz="1200" spc="-100" baseline="0" dirty="0">
                        <a:effectLst/>
                      </a:endParaRPr>
                    </a:p>
                  </a:txBody>
                  <a:tcPr marL="0" marR="0" marT="0" marB="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482641330"/>
                  </a:ext>
                </a:extLst>
              </a:tr>
              <a:tr h="321684">
                <a:tc>
                  <a:txBody>
                    <a:bodyPr/>
                    <a:lstStyle/>
                    <a:p>
                      <a:pPr rtl="0" fontAlgn="t"/>
                      <a:r>
                        <a:rPr lang="en-US" sz="1600" b="1" spc="-100" baseline="0" dirty="0">
                          <a:effectLst/>
                        </a:rPr>
                        <a:t>Jörg Geiger</a:t>
                      </a:r>
                    </a:p>
                  </a:txBody>
                  <a:tcPr marL="0" marR="0" marT="0" marB="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t"/>
                      <a:r>
                        <a:rPr lang="en-US" sz="1200" spc="-100" baseline="0" dirty="0">
                          <a:effectLst/>
                        </a:rPr>
                        <a:t>University of Wuerzburg</a:t>
                      </a:r>
                    </a:p>
                  </a:txBody>
                  <a:tcPr marL="0" marR="0" marT="0" marB="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t"/>
                      <a:r>
                        <a:rPr lang="en-US" sz="1200" spc="-100" baseline="0" dirty="0">
                          <a:effectLst/>
                        </a:rPr>
                        <a:t>RDA/NISO Privacy Implications of Research Data Sets IG (co-chair), Health Data IG, </a:t>
                      </a:r>
                    </a:p>
                  </a:txBody>
                  <a:tcPr marL="0" marR="0" marT="0" marB="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t"/>
                      <a:r>
                        <a:rPr lang="en-US" sz="1200" spc="-100" baseline="0" dirty="0">
                          <a:effectLst/>
                        </a:rPr>
                        <a:t>Biobank, Standardization, Terminology, Metrology, Privacy, Ethics</a:t>
                      </a:r>
                    </a:p>
                  </a:txBody>
                  <a:tcPr marL="0" marR="0" marT="0" marB="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2625010533"/>
                  </a:ext>
                </a:extLst>
              </a:tr>
              <a:tr h="421848">
                <a:tc>
                  <a:txBody>
                    <a:bodyPr/>
                    <a:lstStyle/>
                    <a:p>
                      <a:pPr rtl="0" fontAlgn="t"/>
                      <a:r>
                        <a:rPr lang="en-US" sz="1600" b="1" spc="-100" baseline="0" dirty="0">
                          <a:effectLst/>
                        </a:rPr>
                        <a:t>Lynn Yarmey</a:t>
                      </a:r>
                    </a:p>
                  </a:txBody>
                  <a:tcPr marL="0" marR="0" marT="0" marB="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t"/>
                      <a:r>
                        <a:rPr lang="en-US" sz="1200" spc="-100" baseline="0" dirty="0">
                          <a:effectLst/>
                        </a:rPr>
                        <a:t>Research Data Alliance</a:t>
                      </a:r>
                    </a:p>
                  </a:txBody>
                  <a:tcPr marL="0" marR="0" marT="0" marB="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t"/>
                      <a:r>
                        <a:rPr lang="en-US" sz="1200" spc="-100" baseline="0" dirty="0">
                          <a:effectLst/>
                        </a:rPr>
                        <a:t>Director of RDA/US Community Development, RDA Secretariat, new group process manager</a:t>
                      </a:r>
                    </a:p>
                  </a:txBody>
                  <a:tcPr marL="0" marR="0" marT="0" marB="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t"/>
                      <a:r>
                        <a:rPr lang="en-US" sz="1200" spc="-100" baseline="0" dirty="0">
                          <a:effectLst/>
                        </a:rPr>
                        <a:t>data curation, landscape overview and analysis, community development</a:t>
                      </a:r>
                    </a:p>
                  </a:txBody>
                  <a:tcPr marL="0" marR="0" marT="0" marB="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2686093722"/>
                  </a:ext>
                </a:extLst>
              </a:tr>
              <a:tr h="198077">
                <a:tc>
                  <a:txBody>
                    <a:bodyPr/>
                    <a:lstStyle/>
                    <a:p>
                      <a:pPr rtl="0" fontAlgn="t"/>
                      <a:r>
                        <a:rPr lang="en-US" sz="1600" b="1" spc="-100" baseline="0" dirty="0">
                          <a:effectLst/>
                        </a:rPr>
                        <a:t>Mark Parsons</a:t>
                      </a:r>
                    </a:p>
                  </a:txBody>
                  <a:tcPr marL="0" marR="0" marT="0" marB="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t"/>
                      <a:r>
                        <a:rPr lang="en-US" sz="1200" spc="-100" baseline="0" dirty="0">
                          <a:effectLst/>
                        </a:rPr>
                        <a:t>RPI </a:t>
                      </a:r>
                    </a:p>
                  </a:txBody>
                  <a:tcPr marL="0" marR="0" marT="0" marB="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t"/>
                      <a:r>
                        <a:rPr lang="en-US" sz="1200" spc="-100" baseline="0" dirty="0">
                          <a:effectLst/>
                        </a:rPr>
                        <a:t>ESIP/RDA Earth, Space, and Environmental Sciences IG, PID IG, Data Citation WG</a:t>
                      </a:r>
                    </a:p>
                  </a:txBody>
                  <a:tcPr marL="0" marR="0" marT="0" marB="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t"/>
                      <a:r>
                        <a:rPr lang="en-US" sz="1200" spc="-100" baseline="0" dirty="0">
                          <a:effectLst/>
                        </a:rPr>
                        <a:t>Data curation and stewardship, data citation, PIDs, community building </a:t>
                      </a:r>
                    </a:p>
                  </a:txBody>
                  <a:tcPr marL="0" marR="0" marT="0" marB="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3971763780"/>
                  </a:ext>
                </a:extLst>
              </a:tr>
              <a:tr h="375343">
                <a:tc>
                  <a:txBody>
                    <a:bodyPr/>
                    <a:lstStyle/>
                    <a:p>
                      <a:pPr rtl="0" fontAlgn="t"/>
                      <a:r>
                        <a:rPr lang="en-US" sz="1600" b="1" spc="-100" baseline="0" dirty="0">
                          <a:effectLst/>
                        </a:rPr>
                        <a:t>Marta Teperek</a:t>
                      </a:r>
                    </a:p>
                  </a:txBody>
                  <a:tcPr marL="0" marR="0" marT="0" marB="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t"/>
                      <a:r>
                        <a:rPr lang="en-US" sz="1200" spc="-100" baseline="0" dirty="0">
                          <a:effectLst/>
                        </a:rPr>
                        <a:t>TU Delft</a:t>
                      </a:r>
                    </a:p>
                  </a:txBody>
                  <a:tcPr marL="0" marR="0" marT="0" marB="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t"/>
                      <a:r>
                        <a:rPr lang="en-US" sz="1200" spc="-100" baseline="0" dirty="0">
                          <a:effectLst/>
                        </a:rPr>
                        <a:t>Libraries for Research Data IG</a:t>
                      </a:r>
                    </a:p>
                  </a:txBody>
                  <a:tcPr marL="0" marR="0" marT="0" marB="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t"/>
                      <a:r>
                        <a:rPr lang="en-US" sz="1200" spc="-100" baseline="0" dirty="0">
                          <a:effectLst/>
                        </a:rPr>
                        <a:t>data stewardship, open science, data privacy, repositories, FAIR Data</a:t>
                      </a:r>
                    </a:p>
                  </a:txBody>
                  <a:tcPr marL="0" marR="0" marT="0" marB="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684196611"/>
                  </a:ext>
                </a:extLst>
              </a:tr>
              <a:tr h="650332">
                <a:tc>
                  <a:txBody>
                    <a:bodyPr/>
                    <a:lstStyle/>
                    <a:p>
                      <a:pPr rtl="0" fontAlgn="t"/>
                      <a:r>
                        <a:rPr lang="en-US" sz="1600" b="1" spc="-100" baseline="0" dirty="0">
                          <a:effectLst/>
                        </a:rPr>
                        <a:t>Peter McQuilton</a:t>
                      </a:r>
                    </a:p>
                  </a:txBody>
                  <a:tcPr marL="0" marR="0" marT="0" marB="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t"/>
                      <a:r>
                        <a:rPr lang="en-US" sz="1200" spc="-100" baseline="0" dirty="0">
                          <a:effectLst/>
                        </a:rPr>
                        <a:t>Oxford e-Research Centre</a:t>
                      </a:r>
                    </a:p>
                  </a:txBody>
                  <a:tcPr marL="0" marR="0" marT="0" marB="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t"/>
                      <a:r>
                        <a:rPr lang="en-US" sz="1200" spc="-100" baseline="0" dirty="0">
                          <a:effectLst/>
                        </a:rPr>
                        <a:t>BioSharing Registry: connecting data policies, standards &amp; databases in life sciences WG</a:t>
                      </a:r>
                    </a:p>
                  </a:txBody>
                  <a:tcPr marL="0" marR="0" marT="0" marB="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t"/>
                      <a:r>
                        <a:rPr lang="en-US" sz="1200" spc="-100" baseline="0" dirty="0">
                          <a:effectLst/>
                        </a:rPr>
                        <a:t>Standards, data curation, data management, databases, data policies, open science, data stewardship, life sciences, biomedical sciences</a:t>
                      </a:r>
                    </a:p>
                  </a:txBody>
                  <a:tcPr marL="0" marR="0" marT="0" marB="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2409796449"/>
                  </a:ext>
                </a:extLst>
              </a:tr>
              <a:tr h="198077">
                <a:tc>
                  <a:txBody>
                    <a:bodyPr/>
                    <a:lstStyle/>
                    <a:p>
                      <a:pPr rtl="0" fontAlgn="t"/>
                      <a:r>
                        <a:rPr lang="en-US" sz="1600" b="1" spc="-100" baseline="0" dirty="0">
                          <a:effectLst/>
                        </a:rPr>
                        <a:t>Raman Ganguly</a:t>
                      </a:r>
                    </a:p>
                  </a:txBody>
                  <a:tcPr marL="0" marR="0" marT="0" marB="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t"/>
                      <a:r>
                        <a:rPr lang="en-US" sz="1200" spc="-100" baseline="0" dirty="0">
                          <a:effectLst/>
                        </a:rPr>
                        <a:t>University of Vienna</a:t>
                      </a:r>
                    </a:p>
                  </a:txBody>
                  <a:tcPr marL="0" marR="0" marT="0" marB="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t"/>
                      <a:r>
                        <a:rPr lang="en-US" sz="1200" spc="-100" baseline="0" dirty="0">
                          <a:effectLst/>
                        </a:rPr>
                        <a:t>Long tail of research data IG</a:t>
                      </a:r>
                    </a:p>
                  </a:txBody>
                  <a:tcPr marL="0" marR="0" marT="0" marB="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t"/>
                      <a:endParaRPr lang="en-US" sz="1200" spc="-100" baseline="0" dirty="0">
                        <a:effectLst/>
                      </a:endParaRPr>
                    </a:p>
                  </a:txBody>
                  <a:tcPr marL="0" marR="0" marT="0" marB="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218162886"/>
                  </a:ext>
                </a:extLst>
              </a:tr>
              <a:tr h="198077">
                <a:tc>
                  <a:txBody>
                    <a:bodyPr/>
                    <a:lstStyle/>
                    <a:p>
                      <a:pPr rtl="0" fontAlgn="t"/>
                      <a:r>
                        <a:rPr lang="en-US" sz="1600" b="1" spc="-100" baseline="0" dirty="0">
                          <a:effectLst/>
                        </a:rPr>
                        <a:t>Ruth Duerr</a:t>
                      </a:r>
                    </a:p>
                  </a:txBody>
                  <a:tcPr marL="0" marR="0" marT="0" marB="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t"/>
                      <a:endParaRPr lang="en-US" sz="1200" spc="-100" baseline="0" dirty="0">
                        <a:effectLst/>
                      </a:endParaRPr>
                    </a:p>
                  </a:txBody>
                  <a:tcPr marL="0" marR="0" marT="0" marB="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t"/>
                      <a:r>
                        <a:rPr lang="en-US" sz="1200" spc="-100" baseline="0" dirty="0">
                          <a:effectLst/>
                        </a:rPr>
                        <a:t>Preservation e-Infrastructure IG, Preservation Tools, Techniques, and Practices IG</a:t>
                      </a:r>
                    </a:p>
                  </a:txBody>
                  <a:tcPr marL="0" marR="0" marT="0" marB="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t"/>
                      <a:endParaRPr lang="en-US" sz="1200" spc="-100" baseline="0" dirty="0">
                        <a:effectLst/>
                      </a:endParaRPr>
                    </a:p>
                  </a:txBody>
                  <a:tcPr marL="0" marR="0" marT="0" marB="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72743150"/>
                  </a:ext>
                </a:extLst>
              </a:tr>
              <a:tr h="568508">
                <a:tc>
                  <a:txBody>
                    <a:bodyPr/>
                    <a:lstStyle/>
                    <a:p>
                      <a:pPr rtl="0" fontAlgn="t"/>
                      <a:r>
                        <a:rPr lang="en-US" sz="1600" b="1" spc="-100" baseline="0" dirty="0">
                          <a:effectLst/>
                        </a:rPr>
                        <a:t>Sarah Jones</a:t>
                      </a:r>
                    </a:p>
                  </a:txBody>
                  <a:tcPr marL="0" marR="0" marT="0" marB="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t"/>
                      <a:r>
                        <a:rPr lang="en-US" sz="1200" spc="-100" baseline="0" dirty="0">
                          <a:effectLst/>
                        </a:rPr>
                        <a:t>Digital Curation Centre</a:t>
                      </a:r>
                    </a:p>
                  </a:txBody>
                  <a:tcPr marL="0" marR="0" marT="0" marB="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t"/>
                      <a:r>
                        <a:rPr lang="en-US" sz="1200" spc="-100" baseline="0" dirty="0">
                          <a:effectLst/>
                        </a:rPr>
                        <a:t>Active Data Management Plans IG, CODATA/RDA Data Science Schools WG</a:t>
                      </a:r>
                    </a:p>
                  </a:txBody>
                  <a:tcPr marL="0" marR="0" marT="0" marB="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t"/>
                      <a:r>
                        <a:rPr lang="en-US" sz="1200" spc="-100" baseline="0" dirty="0">
                          <a:effectLst/>
                        </a:rPr>
                        <a:t>DMPs, research data management, open science, archives, data sharing, FAIR data, </a:t>
                      </a:r>
                    </a:p>
                  </a:txBody>
                  <a:tcPr marL="0" marR="0" marT="0" marB="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3942286349"/>
                  </a:ext>
                </a:extLst>
              </a:tr>
              <a:tr h="58299">
                <a:tc>
                  <a:txBody>
                    <a:bodyPr/>
                    <a:lstStyle/>
                    <a:p>
                      <a:pPr rtl="0" fontAlgn="t"/>
                      <a:r>
                        <a:rPr lang="en-US" sz="1600" b="1" spc="-100" baseline="0" dirty="0">
                          <a:effectLst/>
                        </a:rPr>
                        <a:t>Shaun de Witt</a:t>
                      </a:r>
                    </a:p>
                  </a:txBody>
                  <a:tcPr marL="0" marR="0" marT="0" marB="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t"/>
                      <a:r>
                        <a:rPr lang="en-US" sz="1200" spc="-100" baseline="0" dirty="0">
                          <a:effectLst/>
                        </a:rPr>
                        <a:t>UKAEA</a:t>
                      </a:r>
                    </a:p>
                  </a:txBody>
                  <a:tcPr marL="0" marR="0" marT="0" marB="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t"/>
                      <a:r>
                        <a:rPr lang="en-US" sz="1200" spc="-100" baseline="0" dirty="0">
                          <a:effectLst/>
                        </a:rPr>
                        <a:t>n/a</a:t>
                      </a:r>
                    </a:p>
                  </a:txBody>
                  <a:tcPr marL="0" marR="0" marT="0" marB="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t"/>
                      <a:endParaRPr lang="en-US" sz="1200" spc="-100" baseline="0" dirty="0">
                        <a:effectLst/>
                      </a:endParaRPr>
                    </a:p>
                  </a:txBody>
                  <a:tcPr marL="0" marR="0" marT="0" marB="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2471733785"/>
                  </a:ext>
                </a:extLst>
              </a:tr>
              <a:tr h="383292">
                <a:tc>
                  <a:txBody>
                    <a:bodyPr/>
                    <a:lstStyle/>
                    <a:p>
                      <a:pPr rtl="0" fontAlgn="t"/>
                      <a:r>
                        <a:rPr lang="en-US" sz="1600" b="1" spc="-100" baseline="0" dirty="0">
                          <a:effectLst/>
                        </a:rPr>
                        <a:t>Sünje Dallmeier-Tiessen</a:t>
                      </a:r>
                    </a:p>
                  </a:txBody>
                  <a:tcPr marL="0" marR="0" marT="0" marB="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t"/>
                      <a:r>
                        <a:rPr lang="en-US" sz="1200" spc="-100" baseline="0" dirty="0">
                          <a:effectLst/>
                        </a:rPr>
                        <a:t>CERN</a:t>
                      </a:r>
                    </a:p>
                  </a:txBody>
                  <a:tcPr marL="0" marR="0" marT="0" marB="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t"/>
                      <a:r>
                        <a:rPr lang="en-US" sz="1200" spc="-100" baseline="0" dirty="0">
                          <a:effectLst/>
                        </a:rPr>
                        <a:t>RDA PID</a:t>
                      </a:r>
                    </a:p>
                  </a:txBody>
                  <a:tcPr marL="0" marR="0" marT="0" marB="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t"/>
                      <a:r>
                        <a:rPr lang="en-US" sz="1200" spc="-100" baseline="0" dirty="0">
                          <a:effectLst/>
                        </a:rPr>
                        <a:t>reproducible research, PID, repositories, data curation</a:t>
                      </a:r>
                    </a:p>
                  </a:txBody>
                  <a:tcPr marL="0" marR="0" marT="0" marB="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3678261972"/>
                  </a:ext>
                </a:extLst>
              </a:tr>
            </a:tbl>
          </a:graphicData>
        </a:graphic>
      </p:graphicFrame>
    </p:spTree>
    <p:extLst>
      <p:ext uri="{BB962C8B-B14F-4D97-AF65-F5344CB8AC3E}">
        <p14:creationId xmlns:p14="http://schemas.microsoft.com/office/powerpoint/2010/main" val="5826935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B9F3291-469D-304E-ACF0-AAF974D94F32}"/>
              </a:ext>
            </a:extLst>
          </p:cNvPr>
          <p:cNvSpPr>
            <a:spLocks noGrp="1"/>
          </p:cNvSpPr>
          <p:nvPr>
            <p:ph idx="1"/>
          </p:nvPr>
        </p:nvSpPr>
        <p:spPr/>
        <p:txBody>
          <a:bodyPr/>
          <a:lstStyle/>
          <a:p>
            <a:r>
              <a:rPr lang="en-US" dirty="0"/>
              <a:t>Our ECEIG Mentoring Videoconferences are scheduled for the THIRD WEDNESDAY OF EVERY MONTH! PLEASE ATTEND :0)</a:t>
            </a:r>
          </a:p>
          <a:p>
            <a:r>
              <a:rPr lang="en-US" dirty="0"/>
              <a:t>Our next mentoring session is </a:t>
            </a:r>
            <a:r>
              <a:rPr lang="en-US" dirty="0">
                <a:solidFill>
                  <a:srgbClr val="FF0000"/>
                </a:solidFill>
              </a:rPr>
              <a:t>Wednesday, November 21, 2018 at 10AM </a:t>
            </a:r>
            <a:r>
              <a:rPr lang="en-US" dirty="0"/>
              <a:t>EST at </a:t>
            </a:r>
            <a:r>
              <a:rPr lang="en-US" dirty="0">
                <a:hlinkClick r:id="rId3"/>
              </a:rPr>
              <a:t>https://iu.zoom.us/j/6703697984</a:t>
            </a:r>
            <a:endParaRPr lang="en-US" dirty="0"/>
          </a:p>
        </p:txBody>
      </p:sp>
      <p:sp>
        <p:nvSpPr>
          <p:cNvPr id="3" name="Title 2">
            <a:extLst>
              <a:ext uri="{FF2B5EF4-FFF2-40B4-BE49-F238E27FC236}">
                <a16:creationId xmlns:a16="http://schemas.microsoft.com/office/drawing/2014/main" id="{7D8741F9-0673-1F41-8608-DB5528A3F407}"/>
              </a:ext>
            </a:extLst>
          </p:cNvPr>
          <p:cNvSpPr>
            <a:spLocks noGrp="1"/>
          </p:cNvSpPr>
          <p:nvPr>
            <p:ph type="title"/>
          </p:nvPr>
        </p:nvSpPr>
        <p:spPr/>
        <p:txBody>
          <a:bodyPr/>
          <a:lstStyle/>
          <a:p>
            <a:r>
              <a:rPr lang="en-US" dirty="0"/>
              <a:t>Objective #2</a:t>
            </a:r>
          </a:p>
        </p:txBody>
      </p:sp>
    </p:spTree>
    <p:extLst>
      <p:ext uri="{BB962C8B-B14F-4D97-AF65-F5344CB8AC3E}">
        <p14:creationId xmlns:p14="http://schemas.microsoft.com/office/powerpoint/2010/main" val="41131745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dirty="0"/>
              <a:t>We have setup the following channels of communication:</a:t>
            </a:r>
          </a:p>
          <a:p>
            <a:pPr marL="914400" lvl="1" indent="-514350">
              <a:buFont typeface="+mj-lt"/>
              <a:buAutoNum type="arabicPeriod"/>
            </a:pPr>
            <a:r>
              <a:rPr lang="en-US" dirty="0"/>
              <a:t>a GitHub repository for maintaining documents with advice/lessons/guidelines as well as receiving continuous feedback and edits in the form of issues</a:t>
            </a:r>
            <a:br>
              <a:rPr lang="en-US" dirty="0"/>
            </a:br>
            <a:r>
              <a:rPr lang="en-US" dirty="0">
                <a:hlinkClick r:id="rId3"/>
              </a:rPr>
              <a:t>https://github.com/fpsom/rda-eceig</a:t>
            </a:r>
            <a:r>
              <a:rPr lang="en-US" dirty="0"/>
              <a:t> </a:t>
            </a:r>
          </a:p>
          <a:p>
            <a:pPr marL="914400" lvl="1" indent="-514350">
              <a:buFont typeface="+mj-lt"/>
              <a:buAutoNum type="arabicPeriod"/>
            </a:pPr>
            <a:r>
              <a:rPr lang="en-US" dirty="0"/>
              <a:t>a dedicated Slack group for live communication within the community, with specialized channels for specific issues (such as Plenary events, or domain-specific questions)</a:t>
            </a:r>
            <a:br>
              <a:rPr lang="en-US" dirty="0"/>
            </a:br>
            <a:r>
              <a:rPr lang="en-US" dirty="0">
                <a:hlinkClick r:id="rId4"/>
              </a:rPr>
              <a:t>https://rda-eceig.slack.com/</a:t>
            </a:r>
            <a:r>
              <a:rPr lang="en-US" dirty="0"/>
              <a:t> </a:t>
            </a:r>
          </a:p>
        </p:txBody>
      </p:sp>
      <p:sp>
        <p:nvSpPr>
          <p:cNvPr id="3" name="Title 2"/>
          <p:cNvSpPr>
            <a:spLocks noGrp="1"/>
          </p:cNvSpPr>
          <p:nvPr>
            <p:ph type="title"/>
          </p:nvPr>
        </p:nvSpPr>
        <p:spPr/>
        <p:txBody>
          <a:bodyPr/>
          <a:lstStyle/>
          <a:p>
            <a:r>
              <a:rPr lang="en-US" dirty="0"/>
              <a:t>Objective #4</a:t>
            </a:r>
            <a:endParaRPr lang="x-none"/>
          </a:p>
        </p:txBody>
      </p:sp>
    </p:spTree>
    <p:extLst>
      <p:ext uri="{BB962C8B-B14F-4D97-AF65-F5344CB8AC3E}">
        <p14:creationId xmlns:p14="http://schemas.microsoft.com/office/powerpoint/2010/main" val="1009651471"/>
      </p:ext>
    </p:extLst>
  </p:cSld>
  <p:clrMapOvr>
    <a:masterClrMapping/>
  </p:clrMapOvr>
</p:sld>
</file>

<file path=ppt/theme/theme1.xml><?xml version="1.0" encoding="utf-8"?>
<a:theme xmlns:a="http://schemas.openxmlformats.org/drawingml/2006/main" name="Standard Content Slide">
  <a:themeElements>
    <a:clrScheme name="Custom 2">
      <a:dk1>
        <a:srgbClr val="37424A"/>
      </a:dk1>
      <a:lt1>
        <a:srgbClr val="FFFFFF"/>
      </a:lt1>
      <a:dk2>
        <a:srgbClr val="FFFFFF"/>
      </a:dk2>
      <a:lt2>
        <a:srgbClr val="FFFFFF"/>
      </a:lt2>
      <a:accent1>
        <a:srgbClr val="69923A"/>
      </a:accent1>
      <a:accent2>
        <a:srgbClr val="969696"/>
      </a:accent2>
      <a:accent3>
        <a:srgbClr val="FFFFFF"/>
      </a:accent3>
      <a:accent4>
        <a:srgbClr val="212121"/>
      </a:accent4>
      <a:accent5>
        <a:srgbClr val="93B1CC"/>
      </a:accent5>
      <a:accent6>
        <a:srgbClr val="878787"/>
      </a:accent6>
      <a:hlink>
        <a:srgbClr val="69923A"/>
      </a:hlink>
      <a:folHlink>
        <a:srgbClr val="69923A"/>
      </a:folHlink>
    </a:clrScheme>
    <a:fontScheme name="Standard Content Slid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AU" sz="2800" b="1" i="0" u="none" strike="noStrike" cap="none" normalizeH="0" baseline="0" smtClean="0">
            <a:ln>
              <a:noFill/>
            </a:ln>
            <a:solidFill>
              <a:schemeClr val="bg1"/>
            </a:solidFill>
            <a:effectLst/>
            <a:latin typeface="Arial"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AU" sz="2800" b="1" i="0" u="none" strike="noStrike" cap="none" normalizeH="0" baseline="0" smtClean="0">
            <a:ln>
              <a:noFill/>
            </a:ln>
            <a:solidFill>
              <a:schemeClr val="bg1"/>
            </a:solidFill>
            <a:effectLst/>
            <a:latin typeface="Arial" charset="0"/>
          </a:defRPr>
        </a:defPPr>
      </a:lstStyle>
    </a:lnDef>
  </a:objectDefaults>
  <a:extraClrSchemeLst>
    <a:extraClrScheme>
      <a:clrScheme name="Standard Content Sli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Standard Content Slid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Standard Content Slid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Standard Content Slid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Standard Content Slid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Standard Content Slid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Standard Content Slid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Standard Content Slid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Standard Content Slid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Standard Content Slid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Standard Content Slid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Standard Content Slid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Standard Content Slide 13">
        <a:dk1>
          <a:srgbClr val="292929"/>
        </a:dk1>
        <a:lt1>
          <a:srgbClr val="FFFFFF"/>
        </a:lt1>
        <a:dk2>
          <a:srgbClr val="FFFFFF"/>
        </a:dk2>
        <a:lt2>
          <a:srgbClr val="FFFFFF"/>
        </a:lt2>
        <a:accent1>
          <a:srgbClr val="007F7B"/>
        </a:accent1>
        <a:accent2>
          <a:srgbClr val="969696"/>
        </a:accent2>
        <a:accent3>
          <a:srgbClr val="FFFFFF"/>
        </a:accent3>
        <a:accent4>
          <a:srgbClr val="212121"/>
        </a:accent4>
        <a:accent5>
          <a:srgbClr val="AAC0BF"/>
        </a:accent5>
        <a:accent6>
          <a:srgbClr val="878787"/>
        </a:accent6>
        <a:hlink>
          <a:srgbClr val="007F7B"/>
        </a:hlink>
        <a:folHlink>
          <a:srgbClr val="1C9D9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Section Slide 1">
  <a:themeElements>
    <a:clrScheme name="Section Slide 1 13">
      <a:dk1>
        <a:srgbClr val="292929"/>
      </a:dk1>
      <a:lt1>
        <a:srgbClr val="FFFFFF"/>
      </a:lt1>
      <a:dk2>
        <a:srgbClr val="FFFFFF"/>
      </a:dk2>
      <a:lt2>
        <a:srgbClr val="FFFFFF"/>
      </a:lt2>
      <a:accent1>
        <a:srgbClr val="007F7B"/>
      </a:accent1>
      <a:accent2>
        <a:srgbClr val="969696"/>
      </a:accent2>
      <a:accent3>
        <a:srgbClr val="FFFFFF"/>
      </a:accent3>
      <a:accent4>
        <a:srgbClr val="212121"/>
      </a:accent4>
      <a:accent5>
        <a:srgbClr val="AAC0BF"/>
      </a:accent5>
      <a:accent6>
        <a:srgbClr val="878787"/>
      </a:accent6>
      <a:hlink>
        <a:srgbClr val="E17A00"/>
      </a:hlink>
      <a:folHlink>
        <a:srgbClr val="1C9D92"/>
      </a:folHlink>
    </a:clrScheme>
    <a:fontScheme name="Section Slide 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AU" sz="2800" b="1" i="0" u="none" strike="noStrike" cap="none" normalizeH="0" baseline="0" smtClean="0">
            <a:ln>
              <a:noFill/>
            </a:ln>
            <a:solidFill>
              <a:schemeClr val="bg1"/>
            </a:solidFill>
            <a:effectLst/>
            <a:latin typeface="Arial"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AU" sz="2800" b="1" i="0" u="none" strike="noStrike" cap="none" normalizeH="0" baseline="0" smtClean="0">
            <a:ln>
              <a:noFill/>
            </a:ln>
            <a:solidFill>
              <a:schemeClr val="bg1"/>
            </a:solidFill>
            <a:effectLst/>
            <a:latin typeface="Arial" charset="0"/>
          </a:defRPr>
        </a:defPPr>
      </a:lstStyle>
    </a:lnDef>
  </a:objectDefaults>
  <a:extraClrSchemeLst>
    <a:extraClrScheme>
      <a:clrScheme name="Section Slide 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Section Slide 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Section Slide 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Section Slide 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Section Slide 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Section Slide 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Section Slide 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Section Slide 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Section Slide 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Section Slide 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Section Slide 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Section Slide 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Section Slide 1 13">
        <a:dk1>
          <a:srgbClr val="292929"/>
        </a:dk1>
        <a:lt1>
          <a:srgbClr val="FFFFFF"/>
        </a:lt1>
        <a:dk2>
          <a:srgbClr val="FFFFFF"/>
        </a:dk2>
        <a:lt2>
          <a:srgbClr val="FFFFFF"/>
        </a:lt2>
        <a:accent1>
          <a:srgbClr val="007F7B"/>
        </a:accent1>
        <a:accent2>
          <a:srgbClr val="969696"/>
        </a:accent2>
        <a:accent3>
          <a:srgbClr val="FFFFFF"/>
        </a:accent3>
        <a:accent4>
          <a:srgbClr val="212121"/>
        </a:accent4>
        <a:accent5>
          <a:srgbClr val="AAC0BF"/>
        </a:accent5>
        <a:accent6>
          <a:srgbClr val="878787"/>
        </a:accent6>
        <a:hlink>
          <a:srgbClr val="E17A00"/>
        </a:hlink>
        <a:folHlink>
          <a:srgbClr val="1C9D92"/>
        </a:folHlink>
      </a:clrScheme>
      <a:clrMap bg1="lt1" tx1="dk1" bg2="lt2" tx2="dk2" accent1="accent1" accent2="accent2" accent3="accent3" accent4="accent4" accent5="accent5" accent6="accent6" hlink="hlink" folHlink="folHlink"/>
    </a:extraClrScheme>
    <a:extraClrScheme>
      <a:clrScheme name="Section Slide 1 14">
        <a:dk1>
          <a:srgbClr val="292929"/>
        </a:dk1>
        <a:lt1>
          <a:srgbClr val="FFFFFF"/>
        </a:lt1>
        <a:dk2>
          <a:srgbClr val="FFFFFF"/>
        </a:dk2>
        <a:lt2>
          <a:srgbClr val="FFFFFF"/>
        </a:lt2>
        <a:accent1>
          <a:srgbClr val="007F7B"/>
        </a:accent1>
        <a:accent2>
          <a:srgbClr val="969696"/>
        </a:accent2>
        <a:accent3>
          <a:srgbClr val="FFFFFF"/>
        </a:accent3>
        <a:accent4>
          <a:srgbClr val="212121"/>
        </a:accent4>
        <a:accent5>
          <a:srgbClr val="AAC0BF"/>
        </a:accent5>
        <a:accent6>
          <a:srgbClr val="878787"/>
        </a:accent6>
        <a:hlink>
          <a:srgbClr val="007F7B"/>
        </a:hlink>
        <a:folHlink>
          <a:srgbClr val="1C9D9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5297</TotalTime>
  <Words>2267</Words>
  <Application>Microsoft Macintosh PowerPoint</Application>
  <PresentationFormat>On-screen Show (4:3)</PresentationFormat>
  <Paragraphs>186</Paragraphs>
  <Slides>22</Slides>
  <Notes>19</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22</vt:i4>
      </vt:variant>
    </vt:vector>
  </HeadingPairs>
  <TitlesOfParts>
    <vt:vector size="31" baseType="lpstr">
      <vt:lpstr>ＭＳ Ｐゴシック</vt:lpstr>
      <vt:lpstr>Agency FB</vt:lpstr>
      <vt:lpstr>Arial</vt:lpstr>
      <vt:lpstr>Franklin Gothic Book</vt:lpstr>
      <vt:lpstr>Noto Sans Symbols</vt:lpstr>
      <vt:lpstr>Trebuchet MS</vt:lpstr>
      <vt:lpstr>Wingdings</vt:lpstr>
      <vt:lpstr>Standard Content Slide</vt:lpstr>
      <vt:lpstr>Section Slide 1</vt:lpstr>
      <vt:lpstr>Early Career and Engagement IG  </vt:lpstr>
      <vt:lpstr>Agenda</vt:lpstr>
      <vt:lpstr>Purpose of ECE IG</vt:lpstr>
      <vt:lpstr>Objectives of ECE IG</vt:lpstr>
      <vt:lpstr>Objective #2</vt:lpstr>
      <vt:lpstr>Objective #2</vt:lpstr>
      <vt:lpstr>Objective #2</vt:lpstr>
      <vt:lpstr>Objective #2</vt:lpstr>
      <vt:lpstr>Objective #4</vt:lpstr>
      <vt:lpstr>Objective #5</vt:lpstr>
      <vt:lpstr>First RDA ECEIG Social Event</vt:lpstr>
      <vt:lpstr>Lightning Talks</vt:lpstr>
      <vt:lpstr>ECR Network and RDA ECEIG</vt:lpstr>
      <vt:lpstr>PowerPoint Presentation</vt:lpstr>
      <vt:lpstr>Goals of ECEIG</vt:lpstr>
      <vt:lpstr>ECEIG Mentoring programme (1/2)</vt:lpstr>
      <vt:lpstr>ECEIG Mentoring programme (2/2)</vt:lpstr>
      <vt:lpstr>Meeting with ECEIG</vt:lpstr>
      <vt:lpstr>How to Join the Discussion</vt:lpstr>
      <vt:lpstr>How to Join the Discussion</vt:lpstr>
      <vt:lpstr>Future Steps</vt:lpstr>
      <vt:lpstr>Thanks!</vt:lpstr>
    </vt:vector>
  </TitlesOfParts>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Hilary</dc:creator>
  <cp:lastModifiedBy>Donaldson, Devan Ray</cp:lastModifiedBy>
  <cp:revision>187</cp:revision>
  <dcterms:created xsi:type="dcterms:W3CDTF">2011-02-25T12:57:11Z</dcterms:created>
  <dcterms:modified xsi:type="dcterms:W3CDTF">2018-11-07T11:19:28Z</dcterms:modified>
</cp:coreProperties>
</file>